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8" r:id="rId3"/>
    <p:sldId id="277" r:id="rId4"/>
    <p:sldId id="266" r:id="rId5"/>
    <p:sldId id="283" r:id="rId6"/>
    <p:sldId id="324" r:id="rId7"/>
    <p:sldId id="260" r:id="rId8"/>
    <p:sldId id="273" r:id="rId9"/>
    <p:sldId id="276" r:id="rId10"/>
    <p:sldId id="261" r:id="rId11"/>
    <p:sldId id="263" r:id="rId12"/>
    <p:sldId id="321" r:id="rId13"/>
    <p:sldId id="320" r:id="rId14"/>
    <p:sldId id="328" r:id="rId15"/>
    <p:sldId id="327" r:id="rId16"/>
    <p:sldId id="323" r:id="rId17"/>
    <p:sldId id="326" r:id="rId18"/>
    <p:sldId id="331" r:id="rId19"/>
    <p:sldId id="332" r:id="rId20"/>
    <p:sldId id="333" r:id="rId21"/>
    <p:sldId id="334" r:id="rId22"/>
    <p:sldId id="329" r:id="rId23"/>
    <p:sldId id="330" r:id="rId24"/>
    <p:sldId id="322"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1pPr>
    <a:lvl2pPr marL="0" marR="0" indent="228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2pPr>
    <a:lvl3pPr marL="0" marR="0" indent="457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3pPr>
    <a:lvl4pPr marL="0" marR="0" indent="685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4pPr>
    <a:lvl5pPr marL="0" marR="0" indent="9144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5pPr>
    <a:lvl6pPr marL="0" marR="0" indent="11430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6pPr>
    <a:lvl7pPr marL="0" marR="0" indent="1371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7pPr>
    <a:lvl8pPr marL="0" marR="0" indent="1600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8pPr>
    <a:lvl9pPr marL="0" marR="0" indent="1828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FFFFFF"/>
    <a:srgbClr val="7D5848"/>
    <a:srgbClr val="542E1E"/>
    <a:srgbClr val="6E1515"/>
    <a:srgbClr val="6AB2F2"/>
    <a:srgbClr val="FF9D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E07FA8-F9CD-4F5F-B91A-75E7439FF29E}" v="458" dt="2022-04-14T18:08:51.065"/>
    <p1510:client id="{4E5330D6-11B1-43B2-B3F8-4206840A16C7}" v="76" dt="2022-04-13T23:39:31.373"/>
    <p1510:client id="{50848F12-8EE7-405D-81EE-B0239CCB9721}" v="9" dt="2022-04-13T18:45:38.649"/>
    <p1510:client id="{694E46CF-8735-E260-F3CA-AC5CE363EF72}" v="1301" dt="2022-04-14T19:42:39.699"/>
    <p1510:client id="{AF390750-7B9E-43D3-AD20-8DF35D40FD0E}" v="132" vWet="133" dt="2022-04-14T01:21:16.052"/>
    <p1510:client id="{BFDC1EF4-B700-AB8A-5DD6-161393D9FC3D}" v="18" dt="2022-04-14T20:02:26.255"/>
    <p1510:client id="{C72BBAA4-EBE3-BF6C-6306-8DE008C51452}" v="8" dt="2022-04-14T17:39:37.295"/>
    <p1510:client id="{DAD5799B-A1F8-4FDA-829A-D70AA5E4DC96}" v="3170" dt="2022-04-14T01:25:04.896"/>
    <p1510:client id="{FF2BA7A0-FC89-A5A0-341C-BF2BD8ED5FF2}" v="1" dt="2022-04-14T19:08:36.51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endParaRPr>
          </a:p>
        </p:txBody>
      </p:sp>
    </p:spTree>
    <p:extLst>
      <p:ext uri="{BB962C8B-B14F-4D97-AF65-F5344CB8AC3E}">
        <p14:creationId xmlns:p14="http://schemas.microsoft.com/office/powerpoint/2010/main" val="460642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373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2897935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4098008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850709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3929660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609375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3797764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3812066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cs typeface="Calibri"/>
            </a:endParaRPr>
          </a:p>
        </p:txBody>
      </p:sp>
    </p:spTree>
    <p:extLst>
      <p:ext uri="{BB962C8B-B14F-4D97-AF65-F5344CB8AC3E}">
        <p14:creationId xmlns:p14="http://schemas.microsoft.com/office/powerpoint/2010/main" val="122259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209676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3702501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solidFill>
                <a:srgbClr val="000000"/>
              </a:solidFill>
              <a:latin typeface="Calibri"/>
              <a:ea typeface="Calibri"/>
              <a:cs typeface="Calibri"/>
            </a:endParaRPr>
          </a:p>
        </p:txBody>
      </p:sp>
    </p:spTree>
    <p:extLst>
      <p:ext uri="{BB962C8B-B14F-4D97-AF65-F5344CB8AC3E}">
        <p14:creationId xmlns:p14="http://schemas.microsoft.com/office/powerpoint/2010/main" val="241977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ea typeface="Calibri"/>
              <a:cs typeface="Calibri"/>
            </a:endParaRPr>
          </a:p>
        </p:txBody>
      </p:sp>
    </p:spTree>
    <p:extLst>
      <p:ext uri="{BB962C8B-B14F-4D97-AF65-F5344CB8AC3E}">
        <p14:creationId xmlns:p14="http://schemas.microsoft.com/office/powerpoint/2010/main" val="2415107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2149540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8535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latin typeface="Calibri"/>
              <a:cs typeface="Calibri"/>
            </a:endParaRPr>
          </a:p>
        </p:txBody>
      </p:sp>
    </p:spTree>
    <p:extLst>
      <p:ext uri="{BB962C8B-B14F-4D97-AF65-F5344CB8AC3E}">
        <p14:creationId xmlns:p14="http://schemas.microsoft.com/office/powerpoint/2010/main" val="65665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59031" y="13081000"/>
            <a:ext cx="453238" cy="461059"/>
          </a:xfrm>
          <a:prstGeom prst="rect">
            <a:avLst/>
          </a:prstGeom>
        </p:spPr>
        <p:txBody>
          <a:bodyPr/>
          <a:lstStyle/>
          <a:p>
            <a:fld id="{86CB4B4D-7CA3-9044-876B-883B54F8677D}" type="slidenum">
              <a:t>‹#›</a:t>
            </a:fld>
            <a:endParaRPr/>
          </a:p>
        </p:txBody>
      </p:sp>
      <p:sp>
        <p:nvSpPr>
          <p:cNvPr id="3" name="Picture Placeholder 2"/>
          <p:cNvSpPr>
            <a:spLocks noGrp="1"/>
          </p:cNvSpPr>
          <p:nvPr>
            <p:ph type="pic" sz="quarter" idx="10"/>
          </p:nvPr>
        </p:nvSpPr>
        <p:spPr>
          <a:xfrm>
            <a:off x="0"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endParaRPr lang="en-US"/>
          </a:p>
        </p:txBody>
      </p:sp>
      <p:sp>
        <p:nvSpPr>
          <p:cNvPr id="14" name="Freeform 13"/>
          <p:cNvSpPr>
            <a:spLocks noGrp="1"/>
          </p:cNvSpPr>
          <p:nvPr>
            <p:ph type="pic" sz="quarter" idx="11"/>
          </p:nvPr>
        </p:nvSpPr>
        <p:spPr>
          <a:xfrm>
            <a:off x="1933073"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endParaRPr lang="en-US"/>
          </a:p>
        </p:txBody>
      </p:sp>
      <p:sp>
        <p:nvSpPr>
          <p:cNvPr id="15" name="Picture Placeholder 2"/>
          <p:cNvSpPr>
            <a:spLocks noGrp="1"/>
          </p:cNvSpPr>
          <p:nvPr>
            <p:ph type="pic" sz="quarter" idx="12"/>
          </p:nvPr>
        </p:nvSpPr>
        <p:spPr>
          <a:xfrm>
            <a:off x="3858127"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endParaRPr lang="en-US"/>
          </a:p>
        </p:txBody>
      </p:sp>
      <p:sp>
        <p:nvSpPr>
          <p:cNvPr id="16" name="Freeform 15"/>
          <p:cNvSpPr>
            <a:spLocks noGrp="1"/>
          </p:cNvSpPr>
          <p:nvPr>
            <p:ph type="pic" sz="quarter" idx="13"/>
          </p:nvPr>
        </p:nvSpPr>
        <p:spPr>
          <a:xfrm>
            <a:off x="5791200"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endParaRPr lang="en-US"/>
          </a:p>
        </p:txBody>
      </p:sp>
      <p:sp>
        <p:nvSpPr>
          <p:cNvPr id="17" name="Picture Placeholder 2"/>
          <p:cNvSpPr>
            <a:spLocks noGrp="1"/>
          </p:cNvSpPr>
          <p:nvPr>
            <p:ph type="pic" sz="quarter" idx="14"/>
          </p:nvPr>
        </p:nvSpPr>
        <p:spPr>
          <a:xfrm>
            <a:off x="7716254"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endParaRPr lang="en-US"/>
          </a:p>
        </p:txBody>
      </p:sp>
      <p:sp>
        <p:nvSpPr>
          <p:cNvPr id="18" name="Freeform 17"/>
          <p:cNvSpPr>
            <a:spLocks noGrp="1"/>
          </p:cNvSpPr>
          <p:nvPr>
            <p:ph type="pic" sz="quarter" idx="15"/>
          </p:nvPr>
        </p:nvSpPr>
        <p:spPr>
          <a:xfrm>
            <a:off x="9649327"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endParaRPr lang="en-US"/>
          </a:p>
        </p:txBody>
      </p:sp>
      <p:sp>
        <p:nvSpPr>
          <p:cNvPr id="19" name="Picture Placeholder 2"/>
          <p:cNvSpPr>
            <a:spLocks noGrp="1"/>
          </p:cNvSpPr>
          <p:nvPr>
            <p:ph type="pic" sz="quarter" idx="16"/>
          </p:nvPr>
        </p:nvSpPr>
        <p:spPr>
          <a:xfrm>
            <a:off x="11574381"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endParaRPr lang="en-US"/>
          </a:p>
        </p:txBody>
      </p:sp>
      <p:sp>
        <p:nvSpPr>
          <p:cNvPr id="20" name="Freeform 19"/>
          <p:cNvSpPr>
            <a:spLocks noGrp="1"/>
          </p:cNvSpPr>
          <p:nvPr>
            <p:ph type="pic" sz="quarter" idx="17"/>
          </p:nvPr>
        </p:nvSpPr>
        <p:spPr>
          <a:xfrm>
            <a:off x="13507454"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endParaRPr lang="en-US"/>
          </a:p>
        </p:txBody>
      </p:sp>
      <p:sp>
        <p:nvSpPr>
          <p:cNvPr id="21" name="Picture Placeholder 2"/>
          <p:cNvSpPr>
            <a:spLocks noGrp="1"/>
          </p:cNvSpPr>
          <p:nvPr>
            <p:ph type="pic" sz="quarter" idx="18"/>
          </p:nvPr>
        </p:nvSpPr>
        <p:spPr>
          <a:xfrm>
            <a:off x="15432508"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endParaRPr lang="en-US"/>
          </a:p>
        </p:txBody>
      </p:sp>
      <p:sp>
        <p:nvSpPr>
          <p:cNvPr id="22" name="Freeform 21"/>
          <p:cNvSpPr>
            <a:spLocks noGrp="1"/>
          </p:cNvSpPr>
          <p:nvPr>
            <p:ph type="pic" sz="quarter" idx="19"/>
          </p:nvPr>
        </p:nvSpPr>
        <p:spPr>
          <a:xfrm>
            <a:off x="17365581"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endParaRPr lang="en-US"/>
          </a:p>
        </p:txBody>
      </p:sp>
      <p:sp>
        <p:nvSpPr>
          <p:cNvPr id="23" name="Picture Placeholder 2"/>
          <p:cNvSpPr>
            <a:spLocks noGrp="1"/>
          </p:cNvSpPr>
          <p:nvPr>
            <p:ph type="pic" sz="quarter" idx="20"/>
          </p:nvPr>
        </p:nvSpPr>
        <p:spPr>
          <a:xfrm>
            <a:off x="19290635"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endParaRPr lang="en-US"/>
          </a:p>
        </p:txBody>
      </p:sp>
      <p:sp>
        <p:nvSpPr>
          <p:cNvPr id="24" name="Freeform 23"/>
          <p:cNvSpPr>
            <a:spLocks noGrp="1"/>
          </p:cNvSpPr>
          <p:nvPr>
            <p:ph type="pic" sz="quarter" idx="21"/>
          </p:nvPr>
        </p:nvSpPr>
        <p:spPr>
          <a:xfrm>
            <a:off x="21223708"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2E3B"/>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29.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www.jstor.org/stable/45088244"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www.jstor.org/stable/4155308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5.sv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ers.usda.gov/amber-waves/2021/june/updated-food-access-research-atlas-now-maps-changes-in-low-income-and-low-supermarket-access-areas-in-2019/"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00000">
              <a:srgbClr val="002060">
                <a:lumMod val="68000"/>
              </a:srgbClr>
            </a:gs>
          </a:gsLst>
          <a:lin ang="2509508" scaled="0"/>
        </a:gradFill>
        <a:effectLst/>
      </p:bgPr>
    </p:bg>
    <p:spTree>
      <p:nvGrpSpPr>
        <p:cNvPr id="1" name=""/>
        <p:cNvGrpSpPr/>
        <p:nvPr/>
      </p:nvGrpSpPr>
      <p:grpSpPr>
        <a:xfrm>
          <a:off x="0" y="0"/>
          <a:ext cx="0" cy="0"/>
          <a:chOff x="0" y="0"/>
          <a:chExt cx="0" cy="0"/>
        </a:xfrm>
      </p:grpSpPr>
      <p:sp>
        <p:nvSpPr>
          <p:cNvPr id="21" name="Tech."/>
          <p:cNvSpPr txBox="1"/>
          <p:nvPr/>
        </p:nvSpPr>
        <p:spPr>
          <a:xfrm>
            <a:off x="2872220" y="2875230"/>
            <a:ext cx="16015603" cy="46315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a:solidFill>
                  <a:srgbClr val="FFFFFF"/>
                </a:solidFill>
              </a:defRPr>
            </a:lvl1pPr>
          </a:lstStyle>
          <a:p>
            <a:r>
              <a:rPr lang="en-US"/>
              <a:t>Predictive Modeling for</a:t>
            </a:r>
          </a:p>
          <a:p>
            <a:r>
              <a:rPr lang="en-US"/>
              <a:t>LILA Communities</a:t>
            </a:r>
            <a:endParaRPr/>
          </a:p>
        </p:txBody>
      </p:sp>
      <p:sp>
        <p:nvSpPr>
          <p:cNvPr id="22" name="Effective Presentation Template with Techy Look &amp; Feel.…"/>
          <p:cNvSpPr txBox="1"/>
          <p:nvPr/>
        </p:nvSpPr>
        <p:spPr>
          <a:xfrm>
            <a:off x="2929605" y="8422174"/>
            <a:ext cx="4932441" cy="63318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nSpc>
                <a:spcPct val="120000"/>
              </a:lnSpc>
              <a:defRPr sz="3200">
                <a:solidFill>
                  <a:srgbClr val="FFFFFF"/>
                </a:solidFill>
                <a:latin typeface="Lato Light"/>
                <a:ea typeface="Lato Light"/>
                <a:cs typeface="Lato Light"/>
                <a:sym typeface="Lato Light"/>
              </a:defRPr>
            </a:pPr>
            <a:r>
              <a:rPr lang="en-US"/>
              <a:t>Accenture Federal Services</a:t>
            </a:r>
            <a:endParaRPr/>
          </a:p>
        </p:txBody>
      </p:sp>
      <p:sp>
        <p:nvSpPr>
          <p:cNvPr id="23" name="presentation by eliah joe"/>
          <p:cNvSpPr txBox="1"/>
          <p:nvPr/>
        </p:nvSpPr>
        <p:spPr>
          <a:xfrm>
            <a:off x="2872220" y="9529674"/>
            <a:ext cx="4045316" cy="258237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1500" cap="all" spc="750">
                <a:solidFill>
                  <a:srgbClr val="FFFFFF"/>
                </a:solidFill>
              </a:defRPr>
            </a:lvl1pPr>
          </a:lstStyle>
          <a:p>
            <a:r>
              <a:rPr lang="en-US" sz="1800"/>
              <a:t>April 15, 2022</a:t>
            </a:r>
          </a:p>
          <a:p>
            <a:endParaRPr lang="en-US" sz="1800"/>
          </a:p>
          <a:p>
            <a:r>
              <a:rPr lang="en-US" sz="1800"/>
              <a:t>Lauren Truong </a:t>
            </a:r>
          </a:p>
          <a:p>
            <a:r>
              <a:rPr lang="en-US" sz="1800"/>
              <a:t>Narottam JajodiA</a:t>
            </a:r>
          </a:p>
          <a:p>
            <a:r>
              <a:rPr lang="en-US" sz="1800"/>
              <a:t>SAGE Ramsammy</a:t>
            </a:r>
          </a:p>
          <a:p>
            <a:r>
              <a:rPr lang="en-US" sz="1800"/>
              <a:t>Nico Mora</a:t>
            </a:r>
          </a:p>
          <a:p>
            <a:r>
              <a:rPr lang="en-US" sz="1800"/>
              <a:t>Sathvik Ganta</a:t>
            </a:r>
          </a:p>
        </p:txBody>
      </p:sp>
      <p:sp>
        <p:nvSpPr>
          <p:cNvPr id="24" name="Line"/>
          <p:cNvSpPr/>
          <p:nvPr/>
        </p:nvSpPr>
        <p:spPr>
          <a:xfrm>
            <a:off x="2929605" y="7922242"/>
            <a:ext cx="9522498" cy="1"/>
          </a:xfrm>
          <a:prstGeom prst="line">
            <a:avLst/>
          </a:prstGeom>
          <a:ln w="12700">
            <a:solidFill>
              <a:srgbClr val="FFFFFF">
                <a:alpha val="17424"/>
              </a:srgbClr>
            </a:solidFill>
            <a:miter lim="400000"/>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Timeline, map&#10;&#10;Description automatically generated">
            <a:extLst>
              <a:ext uri="{FF2B5EF4-FFF2-40B4-BE49-F238E27FC236}">
                <a16:creationId xmlns:a16="http://schemas.microsoft.com/office/drawing/2014/main" id="{5528A78B-8835-CDD8-54D5-F69213F039E7}"/>
              </a:ext>
            </a:extLst>
          </p:cNvPr>
          <p:cNvPicPr>
            <a:picLocks noGrp="1" noChangeAspect="1"/>
          </p:cNvPicPr>
          <p:nvPr>
            <p:ph type="pic" sz="quarter" idx="10"/>
          </p:nvPr>
        </p:nvPicPr>
        <p:blipFill rotWithShape="1">
          <a:blip r:embed="rId3"/>
          <a:srcRect l="11873" r="11873"/>
          <a:stretch/>
        </p:blipFill>
        <p:spPr>
          <a:xfrm>
            <a:off x="1855905" y="4966693"/>
            <a:ext cx="10677753" cy="6464605"/>
          </a:xfrm>
          <a:prstGeom prst="rect">
            <a:avLst/>
          </a:prstGeom>
          <a:ln>
            <a:noFill/>
          </a:ln>
          <a:effectLst>
            <a:outerShdw blurRad="190500" algn="tl" rotWithShape="0">
              <a:srgbClr val="000000">
                <a:alpha val="70000"/>
              </a:srgbClr>
            </a:outerShdw>
          </a:effectLst>
        </p:spPr>
      </p:pic>
      <p:sp>
        <p:nvSpPr>
          <p:cNvPr id="94" name="presentation by eliah joe"/>
          <p:cNvSpPr txBox="1"/>
          <p:nvPr/>
        </p:nvSpPr>
        <p:spPr>
          <a:xfrm>
            <a:off x="1855866" y="1945744"/>
            <a:ext cx="1739259"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insights</a:t>
            </a:r>
          </a:p>
        </p:txBody>
      </p:sp>
      <p:sp>
        <p:nvSpPr>
          <p:cNvPr id="95" name="Line"/>
          <p:cNvSpPr/>
          <p:nvPr/>
        </p:nvSpPr>
        <p:spPr>
          <a:xfrm>
            <a:off x="1856311" y="2529731"/>
            <a:ext cx="9522497"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 name="Donec id elit non mi porta gravida at eget metus. Sed posuere consectetur est. Donec id elit non mi porta gravida at eget metus.">
            <a:extLst>
              <a:ext uri="{FF2B5EF4-FFF2-40B4-BE49-F238E27FC236}">
                <a16:creationId xmlns:a16="http://schemas.microsoft.com/office/drawing/2014/main" id="{042D8292-4DB9-36FC-2445-69B6B3F304A5}"/>
              </a:ext>
            </a:extLst>
          </p:cNvPr>
          <p:cNvSpPr txBox="1"/>
          <p:nvPr/>
        </p:nvSpPr>
        <p:spPr>
          <a:xfrm>
            <a:off x="14250276" y="3937501"/>
            <a:ext cx="8277819" cy="16617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r>
              <a:rPr lang="en-US"/>
              <a:t>Median household income of approximately $29,000</a:t>
            </a:r>
          </a:p>
          <a:p>
            <a:pPr marL="457200" indent="-457200">
              <a:buFont typeface="Arial"/>
              <a:buChar char="•"/>
            </a:pPr>
            <a:r>
              <a:rPr lang="en-US" b="1">
                <a:solidFill>
                  <a:srgbClr val="FFFFFF"/>
                </a:solidFill>
              </a:rPr>
              <a:t>51% lower</a:t>
            </a:r>
            <a:r>
              <a:rPr lang="en-US"/>
              <a:t> than the median household income of $59,000 for the state of Florida.</a:t>
            </a:r>
          </a:p>
        </p:txBody>
      </p:sp>
      <p:sp>
        <p:nvSpPr>
          <p:cNvPr id="3" name="Stable Vision">
            <a:extLst>
              <a:ext uri="{FF2B5EF4-FFF2-40B4-BE49-F238E27FC236}">
                <a16:creationId xmlns:a16="http://schemas.microsoft.com/office/drawing/2014/main" id="{076B80C7-AD8F-CB67-0A82-6928030ABD7E}"/>
              </a:ext>
            </a:extLst>
          </p:cNvPr>
          <p:cNvSpPr txBox="1"/>
          <p:nvPr/>
        </p:nvSpPr>
        <p:spPr>
          <a:xfrm>
            <a:off x="15453039" y="3143370"/>
            <a:ext cx="4064001" cy="6331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3200">
                <a:solidFill>
                  <a:srgbClr val="FFFFFF"/>
                </a:solidFill>
                <a:latin typeface="Lato Bold"/>
                <a:ea typeface="Lato Bold"/>
                <a:cs typeface="Lato Bold"/>
                <a:sym typeface="Lato Bold"/>
              </a:defRPr>
            </a:lvl1pPr>
          </a:lstStyle>
          <a:p>
            <a:r>
              <a:rPr lang="en-US"/>
              <a:t>Low-Income</a:t>
            </a:r>
          </a:p>
        </p:txBody>
      </p:sp>
      <p:sp>
        <p:nvSpPr>
          <p:cNvPr id="4" name="Donec id elit non mi porta gravida at eget metus. Sed posuere consectetur est. Donec id elit non mi porta gravida at eget metus.">
            <a:extLst>
              <a:ext uri="{FF2B5EF4-FFF2-40B4-BE49-F238E27FC236}">
                <a16:creationId xmlns:a16="http://schemas.microsoft.com/office/drawing/2014/main" id="{8B8B276A-7A80-7C0B-3EB2-5361B98FA1B7}"/>
              </a:ext>
            </a:extLst>
          </p:cNvPr>
          <p:cNvSpPr txBox="1"/>
          <p:nvPr/>
        </p:nvSpPr>
        <p:spPr>
          <a:xfrm>
            <a:off x="14250276" y="7038234"/>
            <a:ext cx="8277819" cy="16617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r>
              <a:rPr lang="en-US"/>
              <a:t>Percent of households below the poverty line is 33%</a:t>
            </a:r>
          </a:p>
          <a:p>
            <a:pPr marL="457200" indent="-457200">
              <a:buFont typeface="Arial"/>
              <a:buChar char="•"/>
            </a:pPr>
            <a:r>
              <a:rPr lang="en-US" b="1">
                <a:solidFill>
                  <a:srgbClr val="FFFFFF"/>
                </a:solidFill>
              </a:rPr>
              <a:t>20% higher</a:t>
            </a:r>
            <a:r>
              <a:rPr lang="en-US"/>
              <a:t> than the rate of 13% for the state of Florida.</a:t>
            </a:r>
          </a:p>
        </p:txBody>
      </p:sp>
      <p:sp>
        <p:nvSpPr>
          <p:cNvPr id="5" name="Effective execution">
            <a:extLst>
              <a:ext uri="{FF2B5EF4-FFF2-40B4-BE49-F238E27FC236}">
                <a16:creationId xmlns:a16="http://schemas.microsoft.com/office/drawing/2014/main" id="{38FCB0B0-32D1-2F03-E3C0-2E620B5049E1}"/>
              </a:ext>
            </a:extLst>
          </p:cNvPr>
          <p:cNvSpPr txBox="1"/>
          <p:nvPr/>
        </p:nvSpPr>
        <p:spPr>
          <a:xfrm>
            <a:off x="15453039" y="6244104"/>
            <a:ext cx="4064001" cy="6331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3200">
                <a:solidFill>
                  <a:srgbClr val="FFFFFF"/>
                </a:solidFill>
                <a:latin typeface="Lato Bold"/>
                <a:ea typeface="Lato Bold"/>
                <a:cs typeface="Lato Bold"/>
                <a:sym typeface="Lato Bold"/>
              </a:defRPr>
            </a:lvl1pPr>
          </a:lstStyle>
          <a:p>
            <a:r>
              <a:rPr lang="en-US"/>
              <a:t>Poverty Rate</a:t>
            </a:r>
          </a:p>
        </p:txBody>
      </p:sp>
      <p:sp>
        <p:nvSpPr>
          <p:cNvPr id="6" name="1">
            <a:extLst>
              <a:ext uri="{FF2B5EF4-FFF2-40B4-BE49-F238E27FC236}">
                <a16:creationId xmlns:a16="http://schemas.microsoft.com/office/drawing/2014/main" id="{6DF6445A-E4FD-6FBB-2430-4E5D5F1AB989}"/>
              </a:ext>
            </a:extLst>
          </p:cNvPr>
          <p:cNvSpPr/>
          <p:nvPr/>
        </p:nvSpPr>
        <p:spPr>
          <a:xfrm>
            <a:off x="14250276" y="3232311"/>
            <a:ext cx="712055" cy="712055"/>
          </a:xfrm>
          <a:prstGeom prst="ellipse">
            <a:avLst/>
          </a:prstGeom>
          <a:solidFill>
            <a:schemeClr val="tx1"/>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t>1</a:t>
            </a:r>
          </a:p>
        </p:txBody>
      </p:sp>
      <p:sp>
        <p:nvSpPr>
          <p:cNvPr id="10" name="2">
            <a:extLst>
              <a:ext uri="{FF2B5EF4-FFF2-40B4-BE49-F238E27FC236}">
                <a16:creationId xmlns:a16="http://schemas.microsoft.com/office/drawing/2014/main" id="{401C1436-D9DA-32BE-63EA-14EF0223DDFC}"/>
              </a:ext>
            </a:extLst>
          </p:cNvPr>
          <p:cNvSpPr/>
          <p:nvPr/>
        </p:nvSpPr>
        <p:spPr>
          <a:xfrm>
            <a:off x="14250276" y="6186087"/>
            <a:ext cx="712055" cy="712055"/>
          </a:xfrm>
          <a:prstGeom prst="ellipse">
            <a:avLst/>
          </a:prstGeom>
          <a:solidFill>
            <a:schemeClr val="bg1">
              <a:lumMod val="60000"/>
              <a:lumOff val="40000"/>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t>2</a:t>
            </a:r>
          </a:p>
        </p:txBody>
      </p:sp>
      <p:sp>
        <p:nvSpPr>
          <p:cNvPr id="12" name="Donec id elit non mi porta gravida at eget metus. Sed posuere consectetur est. Donec id elit non mi porta gravida at eget metus.">
            <a:extLst>
              <a:ext uri="{FF2B5EF4-FFF2-40B4-BE49-F238E27FC236}">
                <a16:creationId xmlns:a16="http://schemas.microsoft.com/office/drawing/2014/main" id="{E2B8DB54-2609-D1FD-B487-EF616E1E14A6}"/>
              </a:ext>
            </a:extLst>
          </p:cNvPr>
          <p:cNvSpPr txBox="1"/>
          <p:nvPr/>
        </p:nvSpPr>
        <p:spPr>
          <a:xfrm>
            <a:off x="14250274" y="10138528"/>
            <a:ext cx="8466633" cy="16617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a:t>Percent of population with high school diplomas is 68%</a:t>
            </a:r>
          </a:p>
          <a:p>
            <a:pPr marL="457200" indent="-457200">
              <a:buFont typeface="Arial"/>
              <a:buChar char="•"/>
            </a:pPr>
            <a:r>
              <a:rPr lang="en-US" b="1">
                <a:solidFill>
                  <a:srgbClr val="FFFFFF"/>
                </a:solidFill>
              </a:rPr>
              <a:t>20% lower</a:t>
            </a:r>
            <a:r>
              <a:rPr lang="en-US"/>
              <a:t> than the rate of 88% for the state of Florida.</a:t>
            </a:r>
          </a:p>
        </p:txBody>
      </p:sp>
      <p:sp>
        <p:nvSpPr>
          <p:cNvPr id="14" name="Stable Vision">
            <a:extLst>
              <a:ext uri="{FF2B5EF4-FFF2-40B4-BE49-F238E27FC236}">
                <a16:creationId xmlns:a16="http://schemas.microsoft.com/office/drawing/2014/main" id="{1EA64526-0600-0EDE-12F2-69AE5C57411B}"/>
              </a:ext>
            </a:extLst>
          </p:cNvPr>
          <p:cNvSpPr txBox="1"/>
          <p:nvPr/>
        </p:nvSpPr>
        <p:spPr>
          <a:xfrm>
            <a:off x="15453038" y="9381137"/>
            <a:ext cx="4064001" cy="6331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3200">
                <a:solidFill>
                  <a:srgbClr val="FFFFFF"/>
                </a:solidFill>
                <a:latin typeface="Lato Bold"/>
                <a:ea typeface="Lato Bold"/>
                <a:cs typeface="Lato Bold"/>
                <a:sym typeface="Lato Bold"/>
              </a:defRPr>
            </a:lvl1pPr>
          </a:lstStyle>
          <a:p>
            <a:r>
              <a:rPr lang="en-US"/>
              <a:t>Education</a:t>
            </a:r>
          </a:p>
        </p:txBody>
      </p:sp>
      <p:sp>
        <p:nvSpPr>
          <p:cNvPr id="16" name="3">
            <a:extLst>
              <a:ext uri="{FF2B5EF4-FFF2-40B4-BE49-F238E27FC236}">
                <a16:creationId xmlns:a16="http://schemas.microsoft.com/office/drawing/2014/main" id="{517B1825-928F-48A0-F901-536E571A0A7C}"/>
              </a:ext>
            </a:extLst>
          </p:cNvPr>
          <p:cNvSpPr/>
          <p:nvPr/>
        </p:nvSpPr>
        <p:spPr>
          <a:xfrm>
            <a:off x="14250274" y="9311313"/>
            <a:ext cx="712055" cy="712056"/>
          </a:xfrm>
          <a:prstGeom prst="ellipse">
            <a:avLst/>
          </a:prstGeom>
          <a:solidFill>
            <a:schemeClr val="accent3">
              <a:lumMod val="60000"/>
              <a:lumOff val="40000"/>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t>3</a:t>
            </a:r>
          </a:p>
        </p:txBody>
      </p:sp>
      <p:sp>
        <p:nvSpPr>
          <p:cNvPr id="25" name="TextBox 24">
            <a:extLst>
              <a:ext uri="{FF2B5EF4-FFF2-40B4-BE49-F238E27FC236}">
                <a16:creationId xmlns:a16="http://schemas.microsoft.com/office/drawing/2014/main" id="{468A466C-ED11-2CC3-2492-3D58575DC41A}"/>
              </a:ext>
            </a:extLst>
          </p:cNvPr>
          <p:cNvSpPr txBox="1"/>
          <p:nvPr/>
        </p:nvSpPr>
        <p:spPr>
          <a:xfrm>
            <a:off x="165261" y="13065979"/>
            <a:ext cx="16167166" cy="3826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a:lnSpc>
                <a:spcPct val="130000"/>
              </a:lnSpc>
              <a:spcBef>
                <a:spcPts val="0"/>
              </a:spcBef>
              <a:spcAft>
                <a:spcPts val="0"/>
              </a:spcAft>
              <a:buClrTx/>
              <a:buSzTx/>
              <a:buFontTx/>
              <a:buNone/>
              <a:tabLst/>
            </a:pPr>
            <a:endParaRPr lang="en-US" sz="1400" b="1" i="0" strike="noStrike" cap="none" spc="0" normalizeH="0" baseline="0">
              <a:ln>
                <a:noFill/>
              </a:ln>
              <a:solidFill>
                <a:schemeClr val="tx1">
                  <a:lumMod val="20000"/>
                  <a:lumOff val="80000"/>
                </a:schemeClr>
              </a:solidFill>
              <a:effectLst/>
              <a:uFillTx/>
              <a:latin typeface="Lato Light" panose="020F0502020204030203" pitchFamily="34" charset="0"/>
              <a:ea typeface="Lato Light" panose="020F0502020204030203" pitchFamily="34" charset="0"/>
              <a:cs typeface="Lato Light" panose="020F0502020204030203" pitchFamily="34" charset="0"/>
            </a:endParaRPr>
          </a:p>
        </p:txBody>
      </p:sp>
      <p:sp>
        <p:nvSpPr>
          <p:cNvPr id="26" name="TextBox 25">
            <a:extLst>
              <a:ext uri="{FF2B5EF4-FFF2-40B4-BE49-F238E27FC236}">
                <a16:creationId xmlns:a16="http://schemas.microsoft.com/office/drawing/2014/main" id="{5D1D551D-665D-ABAD-8E60-5AFA7C334B9A}"/>
              </a:ext>
            </a:extLst>
          </p:cNvPr>
          <p:cNvSpPr txBox="1"/>
          <p:nvPr/>
        </p:nvSpPr>
        <p:spPr>
          <a:xfrm>
            <a:off x="1861883" y="13135948"/>
            <a:ext cx="5827231" cy="3826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400" b="1" i="0" u="none" strike="noStrike">
                <a:solidFill>
                  <a:srgbClr val="FFFFFF"/>
                </a:solidFill>
                <a:effectLst/>
                <a:latin typeface="Lato Light"/>
                <a:ea typeface="Lato Light"/>
                <a:cs typeface="Lato Light"/>
              </a:rPr>
              <a:t>Statistics found from</a:t>
            </a:r>
            <a:r>
              <a:rPr lang="en-US" sz="1400" b="1">
                <a:solidFill>
                  <a:srgbClr val="FFFFFF"/>
                </a:solidFill>
                <a:latin typeface="Lato Light"/>
                <a:ea typeface="Lato Light"/>
                <a:cs typeface="Lato Light"/>
              </a:rPr>
              <a:t>: </a:t>
            </a:r>
            <a:r>
              <a:rPr lang="en-US" sz="1400">
                <a:solidFill>
                  <a:srgbClr val="FFFFFF"/>
                </a:solidFill>
              </a:rPr>
              <a:t>https://opportunitydb.com/zones/12086009308/</a:t>
            </a:r>
            <a:endParaRPr kumimoji="0" lang="en-US" sz="1400" b="1" i="0" strike="noStrike" cap="none" spc="0" normalizeH="0" baseline="0">
              <a:ln>
                <a:noFill/>
              </a:ln>
              <a:solidFill>
                <a:srgbClr val="FFFFFF"/>
              </a:solidFill>
              <a:effectLst/>
              <a:uFillTx/>
              <a:latin typeface="Lato Light"/>
              <a:ea typeface="Lato Light"/>
              <a:cs typeface="Lato Light"/>
              <a:sym typeface="Lato Regular"/>
            </a:endParaRPr>
          </a:p>
        </p:txBody>
      </p:sp>
      <p:sp>
        <p:nvSpPr>
          <p:cNvPr id="17" name="Today’s Science is Technology for Tomorrow. Together We Can Achieve Better Life.">
            <a:extLst>
              <a:ext uri="{FF2B5EF4-FFF2-40B4-BE49-F238E27FC236}">
                <a16:creationId xmlns:a16="http://schemas.microsoft.com/office/drawing/2014/main" id="{68224510-FC33-D7EB-5F83-C9B288846869}"/>
              </a:ext>
            </a:extLst>
          </p:cNvPr>
          <p:cNvSpPr txBox="1"/>
          <p:nvPr/>
        </p:nvSpPr>
        <p:spPr>
          <a:xfrm>
            <a:off x="1771004" y="2921655"/>
            <a:ext cx="11752715" cy="164468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sz="4400"/>
              <a:t>False Positive Trending LILA: </a:t>
            </a:r>
            <a:endParaRPr lang="en-US"/>
          </a:p>
          <a:p>
            <a:r>
              <a:rPr lang="en-US" sz="4400">
                <a:latin typeface="Lato Light"/>
              </a:rPr>
              <a:t>Census Tract 93.08 - Hialeah, Florida</a:t>
            </a:r>
            <a:endParaRPr lang="en-US">
              <a:latin typeface="Lato Light"/>
            </a:endParaRPr>
          </a:p>
        </p:txBody>
      </p:sp>
      <p:sp>
        <p:nvSpPr>
          <p:cNvPr id="11" name="Callout: Left Arrow 10">
            <a:extLst>
              <a:ext uri="{FF2B5EF4-FFF2-40B4-BE49-F238E27FC236}">
                <a16:creationId xmlns:a16="http://schemas.microsoft.com/office/drawing/2014/main" id="{FE7540BD-A614-41D8-8083-89F3E173AF91}"/>
              </a:ext>
            </a:extLst>
          </p:cNvPr>
          <p:cNvSpPr/>
          <p:nvPr/>
        </p:nvSpPr>
        <p:spPr>
          <a:xfrm>
            <a:off x="5366053" y="6832147"/>
            <a:ext cx="3625280" cy="882933"/>
          </a:xfrm>
          <a:prstGeom prst="leftArrowCallout">
            <a:avLst/>
          </a:prstGeom>
          <a:solidFill>
            <a:schemeClr val="tx1"/>
          </a:solidFill>
          <a:ln w="127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ctr">
              <a:lnSpc>
                <a:spcPct val="100000"/>
              </a:lnSpc>
            </a:pPr>
            <a:r>
              <a:rPr lang="en-US" sz="1600">
                <a:solidFill>
                  <a:srgbClr val="FFFFFF"/>
                </a:solidFill>
              </a:rPr>
              <a:t>County: Miami-Dade</a:t>
            </a:r>
            <a:endParaRPr lang="en-US" sz="1600"/>
          </a:p>
          <a:p>
            <a:pPr algn="ctr">
              <a:lnSpc>
                <a:spcPct val="100000"/>
              </a:lnSpc>
            </a:pPr>
            <a:r>
              <a:rPr lang="en-US" sz="1600">
                <a:solidFill>
                  <a:srgbClr val="FFFFFF"/>
                </a:solidFill>
              </a:rPr>
              <a:t>State: Florida</a:t>
            </a:r>
            <a:endParaRPr lang="en-US"/>
          </a:p>
          <a:p>
            <a:pPr algn="ctr">
              <a:lnSpc>
                <a:spcPct val="100000"/>
              </a:lnSpc>
            </a:pPr>
            <a:r>
              <a:rPr lang="en-US" sz="1600">
                <a:solidFill>
                  <a:srgbClr val="FFFFFF"/>
                </a:solidFill>
                <a:latin typeface="+mn-lt"/>
                <a:ea typeface="+mn-ea"/>
                <a:cs typeface="+mn-cs"/>
                <a:sym typeface="Helvetica Neue Medium"/>
              </a:rPr>
              <a:t>Tract No: 12086009308</a:t>
            </a:r>
            <a:endParaRPr lang="en-US" sz="1600">
              <a:solidFill>
                <a:schemeClr val="tx1"/>
              </a:solidFill>
              <a:latin typeface="Helvetica Neue Medium"/>
            </a:endParaRPr>
          </a:p>
        </p:txBody>
      </p:sp>
      <p:sp>
        <p:nvSpPr>
          <p:cNvPr id="9"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3A99E18A-ED71-A8EC-E6C7-6B5216FC73EA}"/>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Duis mollis, est non commodo luctus, nisi erat porttitor ligula, eget lacinia odio sem nec elit. Vivamus sagittis lacus vel augue laoreet rutrum faucibus dolor auctor. Nulla vitae elit libero, a…"/>
          <p:cNvSpPr txBox="1"/>
          <p:nvPr/>
        </p:nvSpPr>
        <p:spPr>
          <a:xfrm>
            <a:off x="1847132" y="4367462"/>
            <a:ext cx="10253296" cy="760336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514350" indent="-514350" algn="just">
              <a:buAutoNum type="arabicPeriod"/>
            </a:pPr>
            <a:r>
              <a:rPr lang="en-US">
                <a:solidFill>
                  <a:srgbClr val="FFFFFF"/>
                </a:solidFill>
              </a:rPr>
              <a:t>Census tract granularity makes data selective.</a:t>
            </a:r>
            <a:endParaRPr lang="en-US" b="1">
              <a:solidFill>
                <a:srgbClr val="FFFFFF"/>
              </a:solidFill>
            </a:endParaRPr>
          </a:p>
          <a:p>
            <a:pPr marL="514350" lvl="1" indent="0" algn="just"/>
            <a:r>
              <a:rPr lang="en-US"/>
              <a:t>a. Need addresses or coordinates when selecting data. </a:t>
            </a:r>
          </a:p>
          <a:p>
            <a:pPr marL="971550" lvl="1" indent="-457200" algn="just">
              <a:buFont typeface="Arial"/>
              <a:buChar char="•"/>
            </a:pPr>
            <a:r>
              <a:rPr lang="en-US"/>
              <a:t>    Required web-scraping and geolocating.</a:t>
            </a:r>
          </a:p>
          <a:p>
            <a:pPr marL="514350" lvl="1" indent="0" algn="just"/>
            <a:endParaRPr lang="en-US"/>
          </a:p>
          <a:p>
            <a:pPr marL="514350" lvl="1" indent="0" algn="just"/>
            <a:r>
              <a:rPr lang="en-US"/>
              <a:t>b. Cannot scale data from county to census tract.</a:t>
            </a:r>
          </a:p>
          <a:p>
            <a:pPr marL="971550" lvl="1" indent="-457200" algn="just">
              <a:buFont typeface="Arial"/>
              <a:buChar char="•"/>
            </a:pPr>
            <a:r>
              <a:rPr lang="en-US"/>
              <a:t>    Made the team reluctant on federal data or web-scraping.</a:t>
            </a:r>
          </a:p>
          <a:p>
            <a:pPr marL="514350" lvl="1" indent="0" algn="just"/>
            <a:endParaRPr lang="en-US"/>
          </a:p>
          <a:p>
            <a:pPr marL="514350" lvl="1" indent="0" algn="just"/>
            <a:r>
              <a:rPr lang="en-US"/>
              <a:t>c. Difficulty in finding data within marginalized areas.</a:t>
            </a:r>
          </a:p>
          <a:p>
            <a:pPr marL="971550" lvl="1" indent="-457200" algn="just">
              <a:buFont typeface="Arial"/>
              <a:buChar char="•"/>
            </a:pPr>
            <a:r>
              <a:rPr lang="en-US"/>
              <a:t>    Required sub-setting data to remove NAs.</a:t>
            </a:r>
          </a:p>
          <a:p>
            <a:pPr marL="514350" lvl="1" indent="0" algn="just"/>
            <a:endParaRPr lang="en-US"/>
          </a:p>
          <a:p>
            <a:pPr marL="514350" indent="-514350" algn="just">
              <a:buAutoNum type="arabicPeriod"/>
            </a:pPr>
            <a:r>
              <a:rPr lang="en-US">
                <a:solidFill>
                  <a:srgbClr val="FFFFFF"/>
                </a:solidFill>
              </a:rPr>
              <a:t>Joining datasets by Census Tracts</a:t>
            </a:r>
            <a:endParaRPr lang="en-US"/>
          </a:p>
          <a:p>
            <a:pPr marL="457200" lvl="1" algn="just">
              <a:buFont typeface="Arial" panose="020B0604020202020204" pitchFamily="34" charset="0"/>
              <a:buChar char="•"/>
            </a:pPr>
            <a:r>
              <a:rPr lang="en-US"/>
              <a:t>Census tract IDs are time sensitive (they change over time)      </a:t>
            </a:r>
          </a:p>
          <a:p>
            <a:pPr marL="457200" lvl="1" indent="0" algn="just"/>
            <a:r>
              <a:rPr lang="en-US"/>
              <a:t>   so collecting datasets required attentive data selection.</a:t>
            </a:r>
          </a:p>
          <a:p>
            <a:pPr algn="just"/>
            <a:endParaRPr lang="en-US"/>
          </a:p>
        </p:txBody>
      </p:sp>
      <p:pic>
        <p:nvPicPr>
          <p:cNvPr id="2" name="Picture 2" descr="Map&#10;&#10;Description automatically generated">
            <a:extLst>
              <a:ext uri="{FF2B5EF4-FFF2-40B4-BE49-F238E27FC236}">
                <a16:creationId xmlns:a16="http://schemas.microsoft.com/office/drawing/2014/main" id="{239E28DA-F9C7-9AB4-5316-66541AE75304}"/>
              </a:ext>
            </a:extLst>
          </p:cNvPr>
          <p:cNvPicPr>
            <a:picLocks noChangeAspect="1"/>
          </p:cNvPicPr>
          <p:nvPr/>
        </p:nvPicPr>
        <p:blipFill>
          <a:blip r:embed="rId3"/>
          <a:stretch>
            <a:fillRect/>
          </a:stretch>
        </p:blipFill>
        <p:spPr>
          <a:xfrm>
            <a:off x="12405585" y="2925462"/>
            <a:ext cx="10648949" cy="9045741"/>
          </a:xfrm>
          <a:prstGeom prst="rect">
            <a:avLst/>
          </a:prstGeom>
          <a:ln w="57150">
            <a:solidFill>
              <a:schemeClr val="tx2">
                <a:lumMod val="10000"/>
              </a:schemeClr>
            </a:solidFill>
          </a:ln>
          <a:effectLst>
            <a:outerShdw blurRad="63500" sx="101000" sy="101000" algn="ctr" rotWithShape="0">
              <a:prstClr val="black">
                <a:alpha val="40000"/>
              </a:prstClr>
            </a:outerShdw>
          </a:effectLst>
        </p:spPr>
      </p:pic>
      <p:sp>
        <p:nvSpPr>
          <p:cNvPr id="8" name="Oval 7">
            <a:extLst>
              <a:ext uri="{FF2B5EF4-FFF2-40B4-BE49-F238E27FC236}">
                <a16:creationId xmlns:a16="http://schemas.microsoft.com/office/drawing/2014/main" id="{AFEDB6F6-C06A-7459-7BF7-5F14E746C6B0}"/>
              </a:ext>
            </a:extLst>
          </p:cNvPr>
          <p:cNvSpPr/>
          <p:nvPr/>
        </p:nvSpPr>
        <p:spPr>
          <a:xfrm>
            <a:off x="13421536" y="3671509"/>
            <a:ext cx="7795032" cy="7553606"/>
          </a:xfrm>
          <a:prstGeom prst="ellipse">
            <a:avLst/>
          </a:prstGeom>
          <a:noFill/>
          <a:ln w="5715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3" name="presentation by eliah joe">
            <a:extLst>
              <a:ext uri="{FF2B5EF4-FFF2-40B4-BE49-F238E27FC236}">
                <a16:creationId xmlns:a16="http://schemas.microsoft.com/office/drawing/2014/main" id="{28576EF6-587B-7E69-312B-4165E7C85BFD}"/>
              </a:ext>
            </a:extLst>
          </p:cNvPr>
          <p:cNvSpPr txBox="1"/>
          <p:nvPr/>
        </p:nvSpPr>
        <p:spPr>
          <a:xfrm>
            <a:off x="1855866" y="1945744"/>
            <a:ext cx="5735544"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data collection replication</a:t>
            </a:r>
          </a:p>
        </p:txBody>
      </p:sp>
      <p:sp>
        <p:nvSpPr>
          <p:cNvPr id="4" name="Line">
            <a:extLst>
              <a:ext uri="{FF2B5EF4-FFF2-40B4-BE49-F238E27FC236}">
                <a16:creationId xmlns:a16="http://schemas.microsoft.com/office/drawing/2014/main" id="{89468377-7B0B-0105-A935-8546FC9DFCE0}"/>
              </a:ext>
            </a:extLst>
          </p:cNvPr>
          <p:cNvSpPr/>
          <p:nvPr/>
        </p:nvSpPr>
        <p:spPr>
          <a:xfrm>
            <a:off x="1856311" y="2529731"/>
            <a:ext cx="9522497"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5" name="Today’s Science is Technology for Tomorrow. Together We Can Achieve Better Life.">
            <a:extLst>
              <a:ext uri="{FF2B5EF4-FFF2-40B4-BE49-F238E27FC236}">
                <a16:creationId xmlns:a16="http://schemas.microsoft.com/office/drawing/2014/main" id="{33E80C09-E405-6299-02BC-A4ADD33A9F95}"/>
              </a:ext>
            </a:extLst>
          </p:cNvPr>
          <p:cNvSpPr txBox="1"/>
          <p:nvPr/>
        </p:nvSpPr>
        <p:spPr>
          <a:xfrm>
            <a:off x="1851686" y="2787185"/>
            <a:ext cx="11752715" cy="8985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sz="4800"/>
              <a:t>Challenges Leading to Growth </a:t>
            </a:r>
          </a:p>
        </p:txBody>
      </p:sp>
      <p:sp>
        <p:nvSpPr>
          <p:cNvPr id="7"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5A964D5E-7CEA-8B01-8EF6-133423FE8FC7}"/>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
        <p:nvSpPr>
          <p:cNvPr id="13" name="TextBox 12">
            <a:extLst>
              <a:ext uri="{FF2B5EF4-FFF2-40B4-BE49-F238E27FC236}">
                <a16:creationId xmlns:a16="http://schemas.microsoft.com/office/drawing/2014/main" id="{DB5A66D8-95A7-DC8C-61AE-7BD4673FCA2C}"/>
              </a:ext>
            </a:extLst>
          </p:cNvPr>
          <p:cNvSpPr txBox="1"/>
          <p:nvPr/>
        </p:nvSpPr>
        <p:spPr>
          <a:xfrm>
            <a:off x="15624064" y="11966010"/>
            <a:ext cx="7597533" cy="3826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a:r>
              <a:rPr lang="en-US" sz="1400" b="1">
                <a:solidFill>
                  <a:srgbClr val="FFFFFF"/>
                </a:solidFill>
                <a:latin typeface="Lato Light"/>
                <a:ea typeface="Lato Light"/>
                <a:cs typeface="Lato Light"/>
              </a:rPr>
              <a:t>Source: </a:t>
            </a:r>
            <a:r>
              <a:rPr lang="en-US" sz="1400">
                <a:solidFill>
                  <a:srgbClr val="FFFFFF"/>
                </a:solidFill>
              </a:rPr>
              <a:t>https://www.ers.usda.gov/data-products/food-access-research-atlas/go-to-the-atlas/</a:t>
            </a:r>
            <a:endParaRPr lang="en-US" sz="1400" b="1" i="0" strike="noStrike" cap="none" spc="0" normalizeH="0" baseline="0">
              <a:ln>
                <a:noFill/>
              </a:ln>
              <a:solidFill>
                <a:srgbClr val="FFFFFF"/>
              </a:solidFill>
              <a:effectLst/>
              <a:uFillTx/>
              <a:latin typeface="Lato Light"/>
              <a:ea typeface="Lato Light"/>
              <a:cs typeface="Lato Light"/>
            </a:endParaRPr>
          </a:p>
        </p:txBody>
      </p:sp>
      <p:grpSp>
        <p:nvGrpSpPr>
          <p:cNvPr id="17" name="Group 16">
            <a:extLst>
              <a:ext uri="{FF2B5EF4-FFF2-40B4-BE49-F238E27FC236}">
                <a16:creationId xmlns:a16="http://schemas.microsoft.com/office/drawing/2014/main" id="{2324ACD1-440C-0689-4FBD-427A8F139180}"/>
              </a:ext>
            </a:extLst>
          </p:cNvPr>
          <p:cNvGrpSpPr/>
          <p:nvPr/>
        </p:nvGrpSpPr>
        <p:grpSpPr>
          <a:xfrm>
            <a:off x="20021213" y="3173699"/>
            <a:ext cx="2835007" cy="694125"/>
            <a:chOff x="20021213" y="3228783"/>
            <a:chExt cx="2743200" cy="639041"/>
          </a:xfrm>
        </p:grpSpPr>
        <p:pic>
          <p:nvPicPr>
            <p:cNvPr id="12" name="Picture 12">
              <a:extLst>
                <a:ext uri="{FF2B5EF4-FFF2-40B4-BE49-F238E27FC236}">
                  <a16:creationId xmlns:a16="http://schemas.microsoft.com/office/drawing/2014/main" id="{BA858576-134D-5EB1-4451-34975FDA846B}"/>
                </a:ext>
              </a:extLst>
            </p:cNvPr>
            <p:cNvPicPr>
              <a:picLocks noChangeAspect="1"/>
            </p:cNvPicPr>
            <p:nvPr/>
          </p:nvPicPr>
          <p:blipFill>
            <a:blip r:embed="rId4"/>
            <a:stretch>
              <a:fillRect/>
            </a:stretch>
          </p:blipFill>
          <p:spPr>
            <a:xfrm>
              <a:off x="20021213" y="3228783"/>
              <a:ext cx="2743200" cy="639041"/>
            </a:xfrm>
            <a:prstGeom prst="rect">
              <a:avLst/>
            </a:prstGeom>
            <a:ln>
              <a:solidFill>
                <a:schemeClr val="tx2">
                  <a:lumMod val="10000"/>
                </a:schemeClr>
              </a:solidFill>
            </a:ln>
          </p:spPr>
        </p:pic>
        <p:sp>
          <p:nvSpPr>
            <p:cNvPr id="15" name="Rectangle 14">
              <a:extLst>
                <a:ext uri="{FF2B5EF4-FFF2-40B4-BE49-F238E27FC236}">
                  <a16:creationId xmlns:a16="http://schemas.microsoft.com/office/drawing/2014/main" id="{0ECFB5B1-69F3-5F5E-C337-564261746FF3}"/>
                </a:ext>
              </a:extLst>
            </p:cNvPr>
            <p:cNvSpPr/>
            <p:nvPr/>
          </p:nvSpPr>
          <p:spPr>
            <a:xfrm>
              <a:off x="21711764" y="3351507"/>
              <a:ext cx="691551" cy="202721"/>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8" name="Rectangle 17">
              <a:extLst>
                <a:ext uri="{FF2B5EF4-FFF2-40B4-BE49-F238E27FC236}">
                  <a16:creationId xmlns:a16="http://schemas.microsoft.com/office/drawing/2014/main" id="{415B251D-3C24-42FD-A86F-7B2BB2F198D4}"/>
                </a:ext>
              </a:extLst>
            </p:cNvPr>
            <p:cNvSpPr/>
            <p:nvPr/>
          </p:nvSpPr>
          <p:spPr>
            <a:xfrm>
              <a:off x="21826827" y="3588587"/>
              <a:ext cx="576533" cy="19553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40" name="Today’s Science is Technology for Tomorrow. Together We Can Achieve Better Life."/>
          <p:cNvSpPr txBox="1"/>
          <p:nvPr/>
        </p:nvSpPr>
        <p:spPr>
          <a:xfrm>
            <a:off x="2218338" y="1974399"/>
            <a:ext cx="10582510" cy="10311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5600">
                <a:solidFill>
                  <a:srgbClr val="FFFFFF"/>
                </a:solidFill>
              </a:defRPr>
            </a:lvl1pPr>
          </a:lstStyle>
          <a:p>
            <a:r>
              <a:rPr lang="en-US"/>
              <a:t>Requirements and Assumptions</a:t>
            </a:r>
          </a:p>
        </p:txBody>
      </p:sp>
      <p:sp>
        <p:nvSpPr>
          <p:cNvPr id="141" name="presentation by eliah joe"/>
          <p:cNvSpPr txBox="1"/>
          <p:nvPr/>
        </p:nvSpPr>
        <p:spPr>
          <a:xfrm>
            <a:off x="2205313" y="1182059"/>
            <a:ext cx="5735544"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Data collection replication</a:t>
            </a:r>
          </a:p>
        </p:txBody>
      </p:sp>
      <p:sp>
        <p:nvSpPr>
          <p:cNvPr id="142" name="Donec id elit non mi porta gravida at eget metus. Sed posuere consectetur est. Donec id elit non mi porta gravida at eget metus."/>
          <p:cNvSpPr txBox="1"/>
          <p:nvPr/>
        </p:nvSpPr>
        <p:spPr>
          <a:xfrm>
            <a:off x="2218338" y="5744712"/>
            <a:ext cx="19275333" cy="259064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457200" indent="-457200">
              <a:buFont typeface="Arial"/>
              <a:buChar char="•"/>
            </a:pPr>
            <a:r>
              <a:rPr lang="en-US" sz="3200"/>
              <a:t>Dependence on census tract as the sole primary key for merging datasets.</a:t>
            </a:r>
            <a:endParaRPr lang="en-US"/>
          </a:p>
          <a:p>
            <a:pPr marL="457200" indent="-457200">
              <a:buFont typeface="Arial"/>
              <a:buChar char="•"/>
            </a:pPr>
            <a:r>
              <a:rPr lang="en-US" sz="3200"/>
              <a:t>Any new external dataset needs to be granular to the census tract level (or street address/ coordinates).</a:t>
            </a:r>
          </a:p>
          <a:p>
            <a:pPr marL="457200" indent="-457200">
              <a:buFont typeface="Arial"/>
              <a:buChar char="•"/>
            </a:pPr>
            <a:r>
              <a:rPr lang="en-US" sz="3200"/>
              <a:t>Web-scrape information from potential websites and geolocate to achieve data with the required granular primary key.</a:t>
            </a:r>
          </a:p>
        </p:txBody>
      </p:sp>
      <p:sp>
        <p:nvSpPr>
          <p:cNvPr id="143" name="Stable Vision"/>
          <p:cNvSpPr txBox="1"/>
          <p:nvPr/>
        </p:nvSpPr>
        <p:spPr>
          <a:xfrm>
            <a:off x="2218777" y="5116015"/>
            <a:ext cx="9480379"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a:t>Requirements</a:t>
            </a:r>
          </a:p>
        </p:txBody>
      </p:sp>
      <p:sp>
        <p:nvSpPr>
          <p:cNvPr id="144" name="Donec id elit non mi porta gravida at eget metus. Sed posuere consectetur est. Donec id elit non mi porta gravida at eget metus."/>
          <p:cNvSpPr txBox="1"/>
          <p:nvPr/>
        </p:nvSpPr>
        <p:spPr>
          <a:xfrm>
            <a:off x="2219126" y="9618281"/>
            <a:ext cx="19275331" cy="195047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457200" indent="-457200">
              <a:buFont typeface="Arial"/>
              <a:buChar char="•"/>
            </a:pPr>
            <a:r>
              <a:rPr lang="en-US" sz="3200"/>
              <a:t>Leveraged the Perfect State Index by NPR to select the 3 states for modeling.</a:t>
            </a:r>
            <a:endParaRPr lang="en-US"/>
          </a:p>
          <a:p>
            <a:pPr marL="457200" indent="-457200">
              <a:buFont typeface="Arial"/>
              <a:buChar char="•"/>
            </a:pPr>
            <a:r>
              <a:rPr lang="en-US" sz="3200"/>
              <a:t>State rankings: Illinois #1, Florida #8, and  Colorado #19.</a:t>
            </a:r>
          </a:p>
          <a:p>
            <a:pPr marL="457200" indent="-457200">
              <a:buFont typeface="Arial"/>
              <a:buChar char="•"/>
            </a:pPr>
            <a:r>
              <a:rPr lang="en-US" sz="3200"/>
              <a:t>Excluded NA values to reduce potential data bias from multivariate analysis.</a:t>
            </a:r>
          </a:p>
        </p:txBody>
      </p:sp>
      <p:sp>
        <p:nvSpPr>
          <p:cNvPr id="145" name="Effective execution"/>
          <p:cNvSpPr txBox="1"/>
          <p:nvPr/>
        </p:nvSpPr>
        <p:spPr>
          <a:xfrm>
            <a:off x="2237925" y="8989584"/>
            <a:ext cx="9521568"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a:t>Assumptions</a:t>
            </a:r>
            <a:endParaRPr/>
          </a:p>
        </p:txBody>
      </p:sp>
      <p:sp>
        <p:nvSpPr>
          <p:cNvPr id="4" name="Picture Placeholder 3">
            <a:extLst>
              <a:ext uri="{FF2B5EF4-FFF2-40B4-BE49-F238E27FC236}">
                <a16:creationId xmlns:a16="http://schemas.microsoft.com/office/drawing/2014/main" id="{19BAE332-988B-A683-CCB6-ADF4A7986CB6}"/>
              </a:ext>
            </a:extLst>
          </p:cNvPr>
          <p:cNvSpPr>
            <a:spLocks noGrp="1"/>
          </p:cNvSpPr>
          <p:nvPr>
            <p:ph type="pic" sz="quarter" idx="10"/>
          </p:nvPr>
        </p:nvSpPr>
        <p:spPr/>
      </p:sp>
      <p:sp>
        <p:nvSpPr>
          <p:cNvPr id="3"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41FDAFA0-44BD-6D96-7594-959A4D776D8E}"/>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extLst>
      <p:ext uri="{BB962C8B-B14F-4D97-AF65-F5344CB8AC3E}">
        <p14:creationId xmlns:p14="http://schemas.microsoft.com/office/powerpoint/2010/main" val="51594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DAE90267-CA0B-4E77-5451-C80E7EFC6EB6}"/>
              </a:ext>
            </a:extLst>
          </p:cNvPr>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8" name="Our Core Services"/>
          <p:cNvSpPr txBox="1"/>
          <p:nvPr/>
        </p:nvSpPr>
        <p:spPr>
          <a:xfrm>
            <a:off x="2209803" y="1911759"/>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a:t>Data Sources</a:t>
            </a:r>
            <a:endParaRPr/>
          </a:p>
        </p:txBody>
      </p:sp>
      <p:sp>
        <p:nvSpPr>
          <p:cNvPr id="159" name="presentation by eliah joe"/>
          <p:cNvSpPr txBox="1"/>
          <p:nvPr/>
        </p:nvSpPr>
        <p:spPr>
          <a:xfrm>
            <a:off x="2205313" y="1189424"/>
            <a:ext cx="5735544"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DATA COLLECTION replication</a:t>
            </a:r>
            <a:endParaRPr/>
          </a:p>
        </p:txBody>
      </p:sp>
      <p:grpSp>
        <p:nvGrpSpPr>
          <p:cNvPr id="5" name="Group 4">
            <a:extLst>
              <a:ext uri="{FF2B5EF4-FFF2-40B4-BE49-F238E27FC236}">
                <a16:creationId xmlns:a16="http://schemas.microsoft.com/office/drawing/2014/main" id="{6D7DDF14-A87F-1740-060C-8F5E7427CF76}"/>
              </a:ext>
            </a:extLst>
          </p:cNvPr>
          <p:cNvGrpSpPr/>
          <p:nvPr/>
        </p:nvGrpSpPr>
        <p:grpSpPr>
          <a:xfrm>
            <a:off x="12809942" y="9579861"/>
            <a:ext cx="9361154" cy="2413894"/>
            <a:chOff x="12944706" y="9100699"/>
            <a:chExt cx="9361154" cy="2413894"/>
          </a:xfrm>
        </p:grpSpPr>
        <p:sp>
          <p:nvSpPr>
            <p:cNvPr id="23" name="Oval 22">
              <a:extLst>
                <a:ext uri="{FF2B5EF4-FFF2-40B4-BE49-F238E27FC236}">
                  <a16:creationId xmlns:a16="http://schemas.microsoft.com/office/drawing/2014/main" id="{5F15310B-3912-4984-A124-BB718798BC8E}"/>
                </a:ext>
              </a:extLst>
            </p:cNvPr>
            <p:cNvSpPr/>
            <p:nvPr/>
          </p:nvSpPr>
          <p:spPr>
            <a:xfrm>
              <a:off x="12957579" y="9100699"/>
              <a:ext cx="1276347" cy="1299245"/>
            </a:xfrm>
            <a:prstGeom prst="ellipse">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076" name="Picture 4">
              <a:extLst>
                <a:ext uri="{FF2B5EF4-FFF2-40B4-BE49-F238E27FC236}">
                  <a16:creationId xmlns:a16="http://schemas.microsoft.com/office/drawing/2014/main" id="{9F478288-9E31-4E13-A2E6-DF076B05F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4706" y="9100699"/>
              <a:ext cx="1279324" cy="1299245"/>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0" name="Donec id elit non mi porta gravida at eget metus. Sed posuere consectetur est. Donec id elit non mi porta gravida at eget metus."/>
            <p:cNvSpPr txBox="1"/>
            <p:nvPr/>
          </p:nvSpPr>
          <p:spPr>
            <a:xfrm>
              <a:off x="13042352" y="10393004"/>
              <a:ext cx="9263508" cy="1121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r>
                <a:rPr lang="en-US"/>
                <a:t>Lot Size, Property Value, and Interior Square Feet variables were utilized to predict Low-Income census tracts.</a:t>
              </a:r>
              <a:endParaRPr/>
            </a:p>
          </p:txBody>
        </p:sp>
        <p:sp>
          <p:nvSpPr>
            <p:cNvPr id="151" name="Stable Vision"/>
            <p:cNvSpPr txBox="1"/>
            <p:nvPr/>
          </p:nvSpPr>
          <p:spPr>
            <a:xfrm>
              <a:off x="14363065" y="9482088"/>
              <a:ext cx="6604419"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20000"/>
                </a:lnSpc>
                <a:defRPr sz="3200">
                  <a:solidFill>
                    <a:srgbClr val="FFFFFF"/>
                  </a:solidFill>
                </a:defRPr>
              </a:lvl1pPr>
            </a:lstStyle>
            <a:p>
              <a:r>
                <a:rPr lang="en-US"/>
                <a:t>Federal Housing Finance Agency</a:t>
              </a:r>
              <a:endParaRPr/>
            </a:p>
          </p:txBody>
        </p:sp>
      </p:grpSp>
      <p:grpSp>
        <p:nvGrpSpPr>
          <p:cNvPr id="7" name="Group 6">
            <a:extLst>
              <a:ext uri="{FF2B5EF4-FFF2-40B4-BE49-F238E27FC236}">
                <a16:creationId xmlns:a16="http://schemas.microsoft.com/office/drawing/2014/main" id="{D9C6DDB7-99C2-7EE6-9A87-878FD8404461}"/>
              </a:ext>
            </a:extLst>
          </p:cNvPr>
          <p:cNvGrpSpPr/>
          <p:nvPr/>
        </p:nvGrpSpPr>
        <p:grpSpPr>
          <a:xfrm>
            <a:off x="2184988" y="4788273"/>
            <a:ext cx="8416601" cy="3485775"/>
            <a:chOff x="2184988" y="4698430"/>
            <a:chExt cx="8416601" cy="3485775"/>
          </a:xfrm>
        </p:grpSpPr>
        <p:sp>
          <p:nvSpPr>
            <p:cNvPr id="2" name="Oval 1">
              <a:extLst>
                <a:ext uri="{FF2B5EF4-FFF2-40B4-BE49-F238E27FC236}">
                  <a16:creationId xmlns:a16="http://schemas.microsoft.com/office/drawing/2014/main" id="{25FDE28E-7968-49B3-98D7-9B2AED8DB4B8}"/>
                </a:ext>
              </a:extLst>
            </p:cNvPr>
            <p:cNvSpPr/>
            <p:nvPr/>
          </p:nvSpPr>
          <p:spPr>
            <a:xfrm>
              <a:off x="2184988" y="4698430"/>
              <a:ext cx="1276347" cy="1299245"/>
            </a:xfrm>
            <a:prstGeom prst="ellipse">
              <a:avLst/>
            </a:prstGeom>
            <a:solidFill>
              <a:schemeClr val="tx1">
                <a:lumMod val="20000"/>
                <a:lumOff val="80000"/>
              </a:schemeClr>
            </a:solidFill>
            <a:ln w="12700" cap="flat">
              <a:no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3074" name="Picture 2">
              <a:extLst>
                <a:ext uri="{FF2B5EF4-FFF2-40B4-BE49-F238E27FC236}">
                  <a16:creationId xmlns:a16="http://schemas.microsoft.com/office/drawing/2014/main" id="{B8C2C4B6-37D0-4575-AFB9-F8D463C7E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3770" y="5052397"/>
              <a:ext cx="998784" cy="684167"/>
            </a:xfrm>
            <a:prstGeom prst="rect">
              <a:avLst/>
            </a:prstGeom>
            <a:noFill/>
            <a:extLst>
              <a:ext uri="{909E8E84-426E-40DD-AFC4-6F175D3DCCD1}">
                <a14:hiddenFill xmlns:a14="http://schemas.microsoft.com/office/drawing/2010/main">
                  <a:solidFill>
                    <a:srgbClr val="FFFFFF"/>
                  </a:solidFill>
                </a14:hiddenFill>
              </a:ext>
            </a:extLst>
          </p:spPr>
        </p:pic>
        <p:sp>
          <p:nvSpPr>
            <p:cNvPr id="154" name="Donec id elit non mi porta gravida at eget metus. Sed posuere consectetur est. Donec id elit non mi porta gravida at eget metus."/>
            <p:cNvSpPr txBox="1"/>
            <p:nvPr/>
          </p:nvSpPr>
          <p:spPr>
            <a:xfrm>
              <a:off x="2323770" y="5982320"/>
              <a:ext cx="8277819" cy="22018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p>
              <a:r>
                <a:rPr lang="en-US"/>
                <a:t>Dataset containing LILA Defined Census Tracts</a:t>
              </a:r>
            </a:p>
            <a:p>
              <a:r>
                <a:rPr lang="en-US"/>
                <a:t>Also includes housing units that utilize SNAP benefits, demographics (ex. Multiracial, Hispanic), and varying age groups (ex. Senior, Kid). </a:t>
              </a:r>
            </a:p>
          </p:txBody>
        </p:sp>
        <p:sp>
          <p:nvSpPr>
            <p:cNvPr id="155" name="Stable Vision"/>
            <p:cNvSpPr txBox="1"/>
            <p:nvPr/>
          </p:nvSpPr>
          <p:spPr>
            <a:xfrm>
              <a:off x="3524691" y="5026483"/>
              <a:ext cx="6604419"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20000"/>
                </a:lnSpc>
                <a:defRPr sz="3200">
                  <a:solidFill>
                    <a:srgbClr val="FFFFFF"/>
                  </a:solidFill>
                </a:defRPr>
              </a:lvl1pPr>
            </a:lstStyle>
            <a:p>
              <a:r>
                <a:rPr lang="en-US"/>
                <a:t>USDA Food Access Research Atlas</a:t>
              </a:r>
              <a:endParaRPr/>
            </a:p>
          </p:txBody>
        </p:sp>
      </p:grpSp>
      <p:grpSp>
        <p:nvGrpSpPr>
          <p:cNvPr id="4" name="Group 3">
            <a:extLst>
              <a:ext uri="{FF2B5EF4-FFF2-40B4-BE49-F238E27FC236}">
                <a16:creationId xmlns:a16="http://schemas.microsoft.com/office/drawing/2014/main" id="{B4491D20-22FB-1967-A8C5-D96B0F91523C}"/>
              </a:ext>
            </a:extLst>
          </p:cNvPr>
          <p:cNvGrpSpPr/>
          <p:nvPr/>
        </p:nvGrpSpPr>
        <p:grpSpPr>
          <a:xfrm>
            <a:off x="12804864" y="4788273"/>
            <a:ext cx="9626386" cy="2944646"/>
            <a:chOff x="12774916" y="5057801"/>
            <a:chExt cx="9626386" cy="2944646"/>
          </a:xfrm>
        </p:grpSpPr>
        <p:sp>
          <p:nvSpPr>
            <p:cNvPr id="25" name="Oval 24">
              <a:extLst>
                <a:ext uri="{FF2B5EF4-FFF2-40B4-BE49-F238E27FC236}">
                  <a16:creationId xmlns:a16="http://schemas.microsoft.com/office/drawing/2014/main" id="{7FC39E3D-E328-4C89-994C-333DF47C248D}"/>
                </a:ext>
              </a:extLst>
            </p:cNvPr>
            <p:cNvSpPr/>
            <p:nvPr/>
          </p:nvSpPr>
          <p:spPr>
            <a:xfrm>
              <a:off x="12774916" y="5057801"/>
              <a:ext cx="1276347" cy="1299245"/>
            </a:xfrm>
            <a:prstGeom prst="ellipse">
              <a:avLst/>
            </a:prstGeom>
            <a:solidFill>
              <a:schemeClr val="tx1">
                <a:lumMod val="20000"/>
                <a:lumOff val="80000"/>
              </a:schemeClr>
            </a:solidFill>
            <a:ln w="12700" cap="flat">
              <a:no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2" name="Donec id elit non mi porta gravida at eget metus. Sed posuere consectetur est. Donec id elit non mi porta gravida at eget metus."/>
            <p:cNvSpPr txBox="1"/>
            <p:nvPr/>
          </p:nvSpPr>
          <p:spPr>
            <a:xfrm>
              <a:off x="12892614" y="6340710"/>
              <a:ext cx="9263508" cy="16617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r>
                <a:rPr lang="en-US"/>
                <a:t>Web-scraped Walmart.com to pull US Walmart locations. Utilized each store’s address to geocode, tract their distance from census tracts, and count locations per census tracts.</a:t>
              </a:r>
              <a:endParaRPr/>
            </a:p>
          </p:txBody>
        </p:sp>
        <p:sp>
          <p:nvSpPr>
            <p:cNvPr id="153" name="Effective execution"/>
            <p:cNvSpPr txBox="1"/>
            <p:nvPr/>
          </p:nvSpPr>
          <p:spPr>
            <a:xfrm>
              <a:off x="14123483" y="5357532"/>
              <a:ext cx="8277819"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a:t>Walmart.com – Store Finder</a:t>
              </a:r>
              <a:endParaRPr/>
            </a:p>
          </p:txBody>
        </p:sp>
        <p:pic>
          <p:nvPicPr>
            <p:cNvPr id="3078" name="Picture 6">
              <a:extLst>
                <a:ext uri="{FF2B5EF4-FFF2-40B4-BE49-F238E27FC236}">
                  <a16:creationId xmlns:a16="http://schemas.microsoft.com/office/drawing/2014/main" id="{C731ED0C-639A-4A89-81D9-71F86EA22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91820" y="5599508"/>
              <a:ext cx="1028703" cy="2790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D6A6DD09-FA89-2164-ECF6-93C7B9CCF65B}"/>
              </a:ext>
            </a:extLst>
          </p:cNvPr>
          <p:cNvGrpSpPr/>
          <p:nvPr/>
        </p:nvGrpSpPr>
        <p:grpSpPr>
          <a:xfrm>
            <a:off x="2214246" y="9578648"/>
            <a:ext cx="9738002" cy="2414841"/>
            <a:chOff x="2184298" y="9159382"/>
            <a:chExt cx="9738002" cy="2414841"/>
          </a:xfrm>
        </p:grpSpPr>
        <p:sp>
          <p:nvSpPr>
            <p:cNvPr id="24" name="Oval 23">
              <a:extLst>
                <a:ext uri="{FF2B5EF4-FFF2-40B4-BE49-F238E27FC236}">
                  <a16:creationId xmlns:a16="http://schemas.microsoft.com/office/drawing/2014/main" id="{56580850-9755-4C42-A360-D990BDF4E175}"/>
                </a:ext>
              </a:extLst>
            </p:cNvPr>
            <p:cNvSpPr/>
            <p:nvPr/>
          </p:nvSpPr>
          <p:spPr>
            <a:xfrm>
              <a:off x="2184298" y="9159382"/>
              <a:ext cx="1276347" cy="1299245"/>
            </a:xfrm>
            <a:prstGeom prst="ellipse">
              <a:avLst/>
            </a:prstGeom>
            <a:solidFill>
              <a:srgbClr val="FFFFFF"/>
            </a:solidFill>
            <a:ln w="12700" cap="flat">
              <a:no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56" name="Donec id elit non mi porta gravida at eget metus. Sed posuere consectetur est. Donec id elit non mi porta gravida at eget metus."/>
            <p:cNvSpPr txBox="1"/>
            <p:nvPr/>
          </p:nvSpPr>
          <p:spPr>
            <a:xfrm>
              <a:off x="2325640" y="10452634"/>
              <a:ext cx="9263508" cy="1121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r>
                <a:rPr lang="en-US"/>
                <a:t>Total Population and Housing Units variables were used to create proportions and normalize our variables.</a:t>
              </a:r>
            </a:p>
          </p:txBody>
        </p:sp>
        <p:sp>
          <p:nvSpPr>
            <p:cNvPr id="157" name="Effective execution"/>
            <p:cNvSpPr txBox="1"/>
            <p:nvPr/>
          </p:nvSpPr>
          <p:spPr>
            <a:xfrm>
              <a:off x="3644481" y="9485940"/>
              <a:ext cx="8277819"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20000"/>
                </a:lnSpc>
                <a:defRPr sz="3200">
                  <a:solidFill>
                    <a:srgbClr val="FFFFFF"/>
                  </a:solidFill>
                </a:defRPr>
              </a:lvl1pPr>
            </a:lstStyle>
            <a:p>
              <a:r>
                <a:rPr lang="en-US"/>
                <a:t>American Community Survey Census Data</a:t>
              </a:r>
              <a:endParaRPr/>
            </a:p>
          </p:txBody>
        </p:sp>
        <p:pic>
          <p:nvPicPr>
            <p:cNvPr id="3080" name="Picture 8">
              <a:extLst>
                <a:ext uri="{FF2B5EF4-FFF2-40B4-BE49-F238E27FC236}">
                  <a16:creationId xmlns:a16="http://schemas.microsoft.com/office/drawing/2014/main" id="{8E543A1C-28CA-405B-93E6-F1455A7A3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3771" y="9547657"/>
              <a:ext cx="998784" cy="52269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6D844D80-C99F-E82C-8A0C-3E4EFAA13C12}"/>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extLst>
      <p:ext uri="{BB962C8B-B14F-4D97-AF65-F5344CB8AC3E}">
        <p14:creationId xmlns:p14="http://schemas.microsoft.com/office/powerpoint/2010/main" val="1496937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A2EBD28-A471-2C13-9A27-B0F261BFD1CB}"/>
              </a:ext>
            </a:extLst>
          </p:cNvPr>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8" name="Our Core Services"/>
          <p:cNvSpPr txBox="1"/>
          <p:nvPr/>
        </p:nvSpPr>
        <p:spPr>
          <a:xfrm>
            <a:off x="2213553" y="1562212"/>
            <a:ext cx="9540459" cy="10974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sz="6000">
                <a:latin typeface="Lato Bold"/>
              </a:rPr>
              <a:t>Summary</a:t>
            </a:r>
          </a:p>
        </p:txBody>
      </p:sp>
      <p:sp>
        <p:nvSpPr>
          <p:cNvPr id="7" name="Donec id elit non mi porta gravida at eget metus. Sed posuere consectetur est. Donec id elit non mi porta gravida at eget metus.">
            <a:extLst>
              <a:ext uri="{FF2B5EF4-FFF2-40B4-BE49-F238E27FC236}">
                <a16:creationId xmlns:a16="http://schemas.microsoft.com/office/drawing/2014/main" id="{A8D6C56A-FD44-A9BF-1C1A-EE3FA569DE0C}"/>
              </a:ext>
            </a:extLst>
          </p:cNvPr>
          <p:cNvSpPr txBox="1"/>
          <p:nvPr/>
        </p:nvSpPr>
        <p:spPr>
          <a:xfrm>
            <a:off x="2082167" y="6189103"/>
            <a:ext cx="21245143" cy="146129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3600">
                <a:latin typeface="Lato Light"/>
              </a:rPr>
              <a:t>The 10-year information gap between Census Decennials can be reduced by utilizing additional variables.</a:t>
            </a:r>
          </a:p>
          <a:p>
            <a:pPr marL="457200" indent="-457200">
              <a:buFont typeface="Arial"/>
              <a:buChar char="•"/>
            </a:pPr>
            <a:r>
              <a:rPr lang="en-US" sz="3600">
                <a:latin typeface="Lato Light"/>
              </a:rPr>
              <a:t>‘Proportion of Households Units Using SNAP Benefits’</a:t>
            </a:r>
          </a:p>
        </p:txBody>
      </p:sp>
      <p:sp>
        <p:nvSpPr>
          <p:cNvPr id="11" name="Donec id elit non mi porta gravida at eget metus. Sed posuere consectetur est. Donec id elit non mi porta gravida at eget metus.">
            <a:extLst>
              <a:ext uri="{FF2B5EF4-FFF2-40B4-BE49-F238E27FC236}">
                <a16:creationId xmlns:a16="http://schemas.microsoft.com/office/drawing/2014/main" id="{00DA2084-1AE0-37AC-4567-D51E75A5568F}"/>
              </a:ext>
            </a:extLst>
          </p:cNvPr>
          <p:cNvSpPr txBox="1"/>
          <p:nvPr/>
        </p:nvSpPr>
        <p:spPr>
          <a:xfrm>
            <a:off x="2082167" y="10008293"/>
            <a:ext cx="20582929" cy="218149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3600">
                <a:latin typeface="Lato Light"/>
              </a:rPr>
              <a:t>Our machine learning model correctly predicts LILA communities with 78.5% accuracy. </a:t>
            </a:r>
          </a:p>
          <a:p>
            <a:pPr marL="457200" indent="-457200">
              <a:buFont typeface="Arial"/>
              <a:buChar char="•"/>
            </a:pPr>
            <a:r>
              <a:rPr lang="en-US" sz="3600">
                <a:latin typeface="Lato Light"/>
              </a:rPr>
              <a:t>Updated lists of LILA communities can be produced at a faster rate than current methods.</a:t>
            </a:r>
          </a:p>
          <a:p>
            <a:pPr marL="457200" indent="-457200">
              <a:buFont typeface="Arial"/>
              <a:buChar char="•"/>
            </a:pPr>
            <a:r>
              <a:rPr lang="en-US" sz="3600">
                <a:latin typeface="Lato Light"/>
              </a:rPr>
              <a:t>Can analyze outputs to find trending LILA communities.</a:t>
            </a:r>
          </a:p>
        </p:txBody>
      </p:sp>
      <p:grpSp>
        <p:nvGrpSpPr>
          <p:cNvPr id="10" name="Group 9">
            <a:extLst>
              <a:ext uri="{FF2B5EF4-FFF2-40B4-BE49-F238E27FC236}">
                <a16:creationId xmlns:a16="http://schemas.microsoft.com/office/drawing/2014/main" id="{51AE99DD-C44F-C5E2-062B-21429C8D5FCF}"/>
              </a:ext>
            </a:extLst>
          </p:cNvPr>
          <p:cNvGrpSpPr/>
          <p:nvPr/>
        </p:nvGrpSpPr>
        <p:grpSpPr>
          <a:xfrm>
            <a:off x="2086917" y="4923742"/>
            <a:ext cx="11046888" cy="838064"/>
            <a:chOff x="2218303" y="4065583"/>
            <a:chExt cx="11046888" cy="838064"/>
          </a:xfrm>
        </p:grpSpPr>
        <p:sp>
          <p:nvSpPr>
            <p:cNvPr id="9" name="Stable Vision">
              <a:extLst>
                <a:ext uri="{FF2B5EF4-FFF2-40B4-BE49-F238E27FC236}">
                  <a16:creationId xmlns:a16="http://schemas.microsoft.com/office/drawing/2014/main" id="{8D7629E0-E398-A4B2-6999-8AD119B71378}"/>
                </a:ext>
              </a:extLst>
            </p:cNvPr>
            <p:cNvSpPr txBox="1"/>
            <p:nvPr/>
          </p:nvSpPr>
          <p:spPr>
            <a:xfrm>
              <a:off x="3069373" y="4071496"/>
              <a:ext cx="10195818" cy="8321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sz="4400"/>
                <a:t>Reduce LILA Definition Dependence </a:t>
              </a:r>
            </a:p>
          </p:txBody>
        </p:sp>
        <p:sp>
          <p:nvSpPr>
            <p:cNvPr id="15" name="1">
              <a:extLst>
                <a:ext uri="{FF2B5EF4-FFF2-40B4-BE49-F238E27FC236}">
                  <a16:creationId xmlns:a16="http://schemas.microsoft.com/office/drawing/2014/main" id="{B7DF816F-821C-ECAE-92DE-0CE324DCA2F5}"/>
                </a:ext>
              </a:extLst>
            </p:cNvPr>
            <p:cNvSpPr/>
            <p:nvPr/>
          </p:nvSpPr>
          <p:spPr>
            <a:xfrm>
              <a:off x="2218303" y="4065583"/>
              <a:ext cx="712055" cy="712055"/>
            </a:xfrm>
            <a:prstGeom prst="ellipse">
              <a:avLst/>
            </a:prstGeom>
            <a:solidFill>
              <a:schemeClr val="accent5">
                <a:lumMod val="60000"/>
                <a:lumOff val="40000"/>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rPr sz="4000"/>
                <a:t>1</a:t>
              </a:r>
            </a:p>
          </p:txBody>
        </p:sp>
      </p:grpSp>
      <p:grpSp>
        <p:nvGrpSpPr>
          <p:cNvPr id="8" name="Group 7">
            <a:extLst>
              <a:ext uri="{FF2B5EF4-FFF2-40B4-BE49-F238E27FC236}">
                <a16:creationId xmlns:a16="http://schemas.microsoft.com/office/drawing/2014/main" id="{CE4DC4A7-FB14-94CD-D254-880939B854C4}"/>
              </a:ext>
            </a:extLst>
          </p:cNvPr>
          <p:cNvGrpSpPr/>
          <p:nvPr/>
        </p:nvGrpSpPr>
        <p:grpSpPr>
          <a:xfrm>
            <a:off x="2086917" y="8815884"/>
            <a:ext cx="12111737" cy="838067"/>
            <a:chOff x="2218303" y="8361137"/>
            <a:chExt cx="12111737" cy="838067"/>
          </a:xfrm>
        </p:grpSpPr>
        <p:sp>
          <p:nvSpPr>
            <p:cNvPr id="13" name="Effective execution">
              <a:extLst>
                <a:ext uri="{FF2B5EF4-FFF2-40B4-BE49-F238E27FC236}">
                  <a16:creationId xmlns:a16="http://schemas.microsoft.com/office/drawing/2014/main" id="{4643FD4B-7102-7BD0-A6CF-69C1C5A80925}"/>
                </a:ext>
              </a:extLst>
            </p:cNvPr>
            <p:cNvSpPr txBox="1"/>
            <p:nvPr/>
          </p:nvSpPr>
          <p:spPr>
            <a:xfrm>
              <a:off x="3069375" y="8367053"/>
              <a:ext cx="11260665" cy="8321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sz="4400"/>
                <a:t>Predictions and Insights from Modeling</a:t>
              </a:r>
            </a:p>
          </p:txBody>
        </p:sp>
        <p:sp>
          <p:nvSpPr>
            <p:cNvPr id="17" name="2">
              <a:extLst>
                <a:ext uri="{FF2B5EF4-FFF2-40B4-BE49-F238E27FC236}">
                  <a16:creationId xmlns:a16="http://schemas.microsoft.com/office/drawing/2014/main" id="{17860564-D751-4C64-BDD0-805EF442B242}"/>
                </a:ext>
              </a:extLst>
            </p:cNvPr>
            <p:cNvSpPr/>
            <p:nvPr/>
          </p:nvSpPr>
          <p:spPr>
            <a:xfrm>
              <a:off x="2218303" y="8361137"/>
              <a:ext cx="712055" cy="712055"/>
            </a:xfrm>
            <a:prstGeom prst="ellipse">
              <a:avLst/>
            </a:prstGeom>
            <a:solidFill>
              <a:schemeClr val="bg1">
                <a:lumMod val="60000"/>
                <a:lumOff val="40000"/>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rPr sz="4000"/>
                <a:t>2</a:t>
              </a:r>
            </a:p>
          </p:txBody>
        </p:sp>
      </p:grpSp>
      <p:sp>
        <p:nvSpPr>
          <p:cNvPr id="2"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AF09C3F6-8535-F268-93B9-1BF1EE063EF4}"/>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extLst>
      <p:ext uri="{BB962C8B-B14F-4D97-AF65-F5344CB8AC3E}">
        <p14:creationId xmlns:p14="http://schemas.microsoft.com/office/powerpoint/2010/main" val="102474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A2EBD28-A471-2C13-9A27-B0F261BFD1CB}"/>
              </a:ext>
            </a:extLst>
          </p:cNvPr>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8" name="Our Core Services"/>
          <p:cNvSpPr txBox="1"/>
          <p:nvPr/>
        </p:nvSpPr>
        <p:spPr>
          <a:xfrm>
            <a:off x="2213553" y="1562212"/>
            <a:ext cx="9540459" cy="10974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sz="6000">
                <a:latin typeface="Lato Bold"/>
              </a:rPr>
              <a:t>Summary</a:t>
            </a:r>
          </a:p>
        </p:txBody>
      </p:sp>
      <p:sp>
        <p:nvSpPr>
          <p:cNvPr id="4" name="Donec id elit non mi porta gravida at eget metus. Sed posuere consectetur est. Donec id elit non mi porta gravida at eget metus.">
            <a:extLst>
              <a:ext uri="{FF2B5EF4-FFF2-40B4-BE49-F238E27FC236}">
                <a16:creationId xmlns:a16="http://schemas.microsoft.com/office/drawing/2014/main" id="{2079B910-753A-B5C8-BB05-118891EC438C}"/>
              </a:ext>
            </a:extLst>
          </p:cNvPr>
          <p:cNvSpPr txBox="1"/>
          <p:nvPr/>
        </p:nvSpPr>
        <p:spPr>
          <a:xfrm>
            <a:off x="2052175" y="9724229"/>
            <a:ext cx="21239731" cy="292890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3600">
                <a:latin typeface="Lato Light"/>
              </a:rPr>
              <a:t>This project creates opportunities for new tools/methodologies to be created within the agency.</a:t>
            </a:r>
          </a:p>
          <a:p>
            <a:pPr marL="457200" indent="-457200">
              <a:buFont typeface="Arial"/>
              <a:buChar char="•"/>
            </a:pPr>
            <a:r>
              <a:rPr lang="en-US" sz="3600">
                <a:latin typeface="Lato Light"/>
              </a:rPr>
              <a:t>A dashboard available to the public that displays updated mappings of LILA communities.</a:t>
            </a:r>
          </a:p>
          <a:p>
            <a:pPr marL="457200" indent="-457200">
              <a:buFont typeface="Arial"/>
              <a:buChar char="•"/>
            </a:pPr>
            <a:r>
              <a:rPr lang="en-US" sz="3600">
                <a:latin typeface="Lato Light"/>
              </a:rPr>
              <a:t>New methodologies to identify LILA communities that can be implemented in different USDA division or for a new LILA definition.</a:t>
            </a:r>
          </a:p>
        </p:txBody>
      </p:sp>
      <p:grpSp>
        <p:nvGrpSpPr>
          <p:cNvPr id="14" name="Group 13">
            <a:extLst>
              <a:ext uri="{FF2B5EF4-FFF2-40B4-BE49-F238E27FC236}">
                <a16:creationId xmlns:a16="http://schemas.microsoft.com/office/drawing/2014/main" id="{31948E97-38C6-3CA2-3B0D-5B336E600082}"/>
              </a:ext>
            </a:extLst>
          </p:cNvPr>
          <p:cNvGrpSpPr/>
          <p:nvPr/>
        </p:nvGrpSpPr>
        <p:grpSpPr>
          <a:xfrm>
            <a:off x="2052175" y="4836539"/>
            <a:ext cx="7649526" cy="892053"/>
            <a:chOff x="13482192" y="4065583"/>
            <a:chExt cx="7595098" cy="837625"/>
          </a:xfrm>
        </p:grpSpPr>
        <p:sp>
          <p:nvSpPr>
            <p:cNvPr id="3" name="Stable Vision">
              <a:extLst>
                <a:ext uri="{FF2B5EF4-FFF2-40B4-BE49-F238E27FC236}">
                  <a16:creationId xmlns:a16="http://schemas.microsoft.com/office/drawing/2014/main" id="{AFAA2D9E-7F80-734A-BC93-47C24043BACC}"/>
                </a:ext>
              </a:extLst>
            </p:cNvPr>
            <p:cNvSpPr txBox="1"/>
            <p:nvPr/>
          </p:nvSpPr>
          <p:spPr>
            <a:xfrm>
              <a:off x="14346289" y="4071057"/>
              <a:ext cx="6731001" cy="8321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sz="4400"/>
                <a:t>Modeling Next Steps</a:t>
              </a:r>
            </a:p>
          </p:txBody>
        </p:sp>
        <p:sp>
          <p:nvSpPr>
            <p:cNvPr id="23" name="3">
              <a:extLst>
                <a:ext uri="{FF2B5EF4-FFF2-40B4-BE49-F238E27FC236}">
                  <a16:creationId xmlns:a16="http://schemas.microsoft.com/office/drawing/2014/main" id="{DD60699D-69F0-4FB7-7E41-DABE9052EA33}"/>
                </a:ext>
              </a:extLst>
            </p:cNvPr>
            <p:cNvSpPr/>
            <p:nvPr/>
          </p:nvSpPr>
          <p:spPr>
            <a:xfrm>
              <a:off x="13482192" y="4065583"/>
              <a:ext cx="712055" cy="712055"/>
            </a:xfrm>
            <a:prstGeom prst="ellipse">
              <a:avLst/>
            </a:prstGeom>
            <a:solidFill>
              <a:srgbClr val="9BB0F7"/>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rPr sz="3600"/>
                <a:t>3</a:t>
              </a:r>
            </a:p>
          </p:txBody>
        </p:sp>
      </p:grpSp>
      <p:grpSp>
        <p:nvGrpSpPr>
          <p:cNvPr id="12" name="Group 11">
            <a:extLst>
              <a:ext uri="{FF2B5EF4-FFF2-40B4-BE49-F238E27FC236}">
                <a16:creationId xmlns:a16="http://schemas.microsoft.com/office/drawing/2014/main" id="{C2E9A2C2-CB59-7587-C39F-2880B48BE162}"/>
              </a:ext>
            </a:extLst>
          </p:cNvPr>
          <p:cNvGrpSpPr/>
          <p:nvPr/>
        </p:nvGrpSpPr>
        <p:grpSpPr>
          <a:xfrm>
            <a:off x="2052175" y="8735942"/>
            <a:ext cx="7788087" cy="890368"/>
            <a:chOff x="13482192" y="8354951"/>
            <a:chExt cx="7733659" cy="835940"/>
          </a:xfrm>
        </p:grpSpPr>
        <p:sp>
          <p:nvSpPr>
            <p:cNvPr id="5" name="Effective execution">
              <a:extLst>
                <a:ext uri="{FF2B5EF4-FFF2-40B4-BE49-F238E27FC236}">
                  <a16:creationId xmlns:a16="http://schemas.microsoft.com/office/drawing/2014/main" id="{CE3F1F5E-636F-82D8-0F6A-E01483E4C94F}"/>
                </a:ext>
              </a:extLst>
            </p:cNvPr>
            <p:cNvSpPr txBox="1"/>
            <p:nvPr/>
          </p:nvSpPr>
          <p:spPr>
            <a:xfrm>
              <a:off x="14348779" y="8358740"/>
              <a:ext cx="6867072" cy="8321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sz="4400"/>
                <a:t>Future Opportunity</a:t>
              </a:r>
            </a:p>
          </p:txBody>
        </p:sp>
        <p:sp>
          <p:nvSpPr>
            <p:cNvPr id="25" name="4">
              <a:extLst>
                <a:ext uri="{FF2B5EF4-FFF2-40B4-BE49-F238E27FC236}">
                  <a16:creationId xmlns:a16="http://schemas.microsoft.com/office/drawing/2014/main" id="{ACACB70C-EDD6-BC6B-1E15-E011F7500425}"/>
                </a:ext>
              </a:extLst>
            </p:cNvPr>
            <p:cNvSpPr/>
            <p:nvPr/>
          </p:nvSpPr>
          <p:spPr>
            <a:xfrm>
              <a:off x="13482192" y="8354951"/>
              <a:ext cx="712055" cy="712055"/>
            </a:xfrm>
            <a:prstGeom prst="ellipse">
              <a:avLst/>
            </a:prstGeom>
            <a:solidFill>
              <a:schemeClr val="accent3">
                <a:lumMod val="60000"/>
                <a:lumOff val="40000"/>
              </a:schemeClr>
            </a:solidFill>
            <a:ln w="12700">
              <a:miter lim="400000"/>
            </a:ln>
            <a:extLst>
              <a:ext uri="{C572A759-6A51-4108-AA02-DFA0A04FC94B}">
                <ma14:wrappingTextBoxFlag xmlns="" xmlns:ma14="http://schemas.microsoft.com/office/mac/drawingml/2011/main" val="1"/>
              </a:ext>
            </a:extLst>
          </p:spPr>
          <p:txBody>
            <a:bodyPr lIns="71437" tIns="71437" rIns="71437" bIns="71437" anchor="ctr"/>
            <a:lstStyle>
              <a:lvl1pPr algn="ctr">
                <a:lnSpc>
                  <a:spcPct val="100000"/>
                </a:lnSpc>
                <a:defRPr sz="3200">
                  <a:solidFill>
                    <a:srgbClr val="FFFFFF"/>
                  </a:solidFill>
                </a:defRPr>
              </a:lvl1pPr>
            </a:lstStyle>
            <a:p>
              <a:r>
                <a:rPr sz="3600"/>
                <a:t>4</a:t>
              </a:r>
            </a:p>
          </p:txBody>
        </p:sp>
      </p:grpSp>
      <p:sp>
        <p:nvSpPr>
          <p:cNvPr id="21" name="TextBox 20">
            <a:extLst>
              <a:ext uri="{FF2B5EF4-FFF2-40B4-BE49-F238E27FC236}">
                <a16:creationId xmlns:a16="http://schemas.microsoft.com/office/drawing/2014/main" id="{68C9317B-6DA6-D876-BB12-03376A684E18}"/>
              </a:ext>
            </a:extLst>
          </p:cNvPr>
          <p:cNvSpPr txBox="1"/>
          <p:nvPr/>
        </p:nvSpPr>
        <p:spPr>
          <a:xfrm>
            <a:off x="2056260" y="5667169"/>
            <a:ext cx="20542008" cy="22767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457200" indent="-457200">
              <a:buFont typeface="Arial" panose="020B0604020202020204" pitchFamily="34" charset="0"/>
              <a:buChar char="•"/>
            </a:pPr>
            <a:r>
              <a:rPr lang="en-US" sz="3600">
                <a:latin typeface="Lato Light"/>
              </a:rPr>
              <a:t>Create a new variable that measures units of advantage or disadvantage for a community based on all other variables.</a:t>
            </a:r>
          </a:p>
          <a:p>
            <a:pPr marL="457200" indent="-457200">
              <a:buFont typeface="Arial"/>
              <a:buChar char="•"/>
            </a:pPr>
            <a:r>
              <a:rPr lang="en-US" sz="3600">
                <a:latin typeface="Lato Light"/>
              </a:rPr>
              <a:t>Split modeling into LI and LA and find a method to properly combine models.</a:t>
            </a:r>
          </a:p>
        </p:txBody>
      </p:sp>
      <p:sp>
        <p:nvSpPr>
          <p:cNvPr id="2"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5D65D698-2012-97E6-D381-C7BCB25B8C8D}"/>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extLst>
      <p:ext uri="{BB962C8B-B14F-4D97-AF65-F5344CB8AC3E}">
        <p14:creationId xmlns:p14="http://schemas.microsoft.com/office/powerpoint/2010/main" val="75861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satOff val="-15798"/>
                <a:lumOff val="-17517"/>
              </a:schemeClr>
            </a:gs>
            <a:gs pos="100000">
              <a:srgbClr val="4646B5"/>
            </a:gs>
          </a:gsLst>
          <a:lin ang="2509508" scaled="0"/>
        </a:gradFill>
        <a:effectLst/>
      </p:bgPr>
    </p:bg>
    <p:spTree>
      <p:nvGrpSpPr>
        <p:cNvPr id="1" name=""/>
        <p:cNvGrpSpPr/>
        <p:nvPr/>
      </p:nvGrpSpPr>
      <p:grpSpPr>
        <a:xfrm>
          <a:off x="0" y="0"/>
          <a:ext cx="0" cy="0"/>
          <a:chOff x="0" y="0"/>
          <a:chExt cx="0" cy="0"/>
        </a:xfrm>
      </p:grpSpPr>
      <p:pic>
        <p:nvPicPr>
          <p:cNvPr id="7" name="Graphic 8" descr="Arrow circle with solid fill">
            <a:extLst>
              <a:ext uri="{FF2B5EF4-FFF2-40B4-BE49-F238E27FC236}">
                <a16:creationId xmlns:a16="http://schemas.microsoft.com/office/drawing/2014/main" id="{9C4413BA-B522-6FA6-B1A4-A145C051BFFE}"/>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r:embed="rId3"/>
              </a:ext>
            </a:extLst>
          </a:blip>
          <a:srcRect t="21904" b="21904"/>
          <a:stretch/>
        </p:blipFill>
        <p:spPr>
          <a:xfrm>
            <a:off x="-14534" y="0"/>
            <a:ext cx="24409828" cy="13716000"/>
          </a:xfrm>
          <a:solidFill>
            <a:schemeClr val="tx2">
              <a:lumMod val="50000"/>
              <a:alpha val="70000"/>
            </a:schemeClr>
          </a:solidFill>
        </p:spPr>
      </p:pic>
      <p:sp>
        <p:nvSpPr>
          <p:cNvPr id="476" name="Today’s Science is Technology for Tomorrow. Every once in a while, a new technology, an old problem, and a big idea turn into an innovation"/>
          <p:cNvSpPr txBox="1"/>
          <p:nvPr/>
        </p:nvSpPr>
        <p:spPr>
          <a:xfrm>
            <a:off x="4304227" y="2311696"/>
            <a:ext cx="15699481" cy="16944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nSpc>
                <a:spcPct val="120000"/>
              </a:lnSpc>
              <a:defRPr sz="5600" i="1">
                <a:solidFill>
                  <a:srgbClr val="FFFFFF"/>
                </a:solidFill>
              </a:defRPr>
            </a:lvl1pPr>
          </a:lstStyle>
          <a:p>
            <a:r>
              <a:rPr lang="en-US" sz="9600" b="1" i="0">
                <a:solidFill>
                  <a:srgbClr val="D5D5D5"/>
                </a:solidFill>
              </a:rPr>
              <a:t>Thank You!</a:t>
            </a:r>
          </a:p>
        </p:txBody>
      </p:sp>
      <p:sp>
        <p:nvSpPr>
          <p:cNvPr id="12" name="Today’s Science is Technology for Tomorrow. Every once in a while, a new technology, an old problem, and a big idea turn into an innovation">
            <a:extLst>
              <a:ext uri="{FF2B5EF4-FFF2-40B4-BE49-F238E27FC236}">
                <a16:creationId xmlns:a16="http://schemas.microsoft.com/office/drawing/2014/main" id="{643E5527-C63D-4123-2EAD-7EA474DDC33A}"/>
              </a:ext>
            </a:extLst>
          </p:cNvPr>
          <p:cNvSpPr txBox="1"/>
          <p:nvPr/>
        </p:nvSpPr>
        <p:spPr>
          <a:xfrm>
            <a:off x="5359900" y="9808038"/>
            <a:ext cx="13613054" cy="1561774"/>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ctr">
              <a:lnSpc>
                <a:spcPct val="120000"/>
              </a:lnSpc>
              <a:defRPr sz="5600" i="1">
                <a:solidFill>
                  <a:srgbClr val="FFFFFF"/>
                </a:solidFill>
              </a:defRPr>
            </a:lvl1pPr>
          </a:lstStyle>
          <a:p>
            <a:r>
              <a:rPr lang="en-US" sz="8800" b="1">
                <a:solidFill>
                  <a:srgbClr val="8EA5BA"/>
                </a:solidFill>
              </a:rPr>
              <a:t>Questions?</a:t>
            </a:r>
            <a:endParaRPr lang="en-US" sz="9650" b="1"/>
          </a:p>
        </p:txBody>
      </p:sp>
      <p:pic>
        <p:nvPicPr>
          <p:cNvPr id="8" name="Graphic 8" descr="Handshake with solid fill">
            <a:extLst>
              <a:ext uri="{FF2B5EF4-FFF2-40B4-BE49-F238E27FC236}">
                <a16:creationId xmlns:a16="http://schemas.microsoft.com/office/drawing/2014/main" id="{4D9FD241-4216-6224-00DE-23CED3D5D6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5023" y="4824193"/>
            <a:ext cx="4107542" cy="4180114"/>
          </a:xfrm>
          <a:prstGeom prst="rect">
            <a:avLst/>
          </a:prstGeom>
        </p:spPr>
      </p:pic>
    </p:spTree>
    <p:extLst>
      <p:ext uri="{BB962C8B-B14F-4D97-AF65-F5344CB8AC3E}">
        <p14:creationId xmlns:p14="http://schemas.microsoft.com/office/powerpoint/2010/main" val="288176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satOff val="-15798"/>
                <a:lumOff val="-17517"/>
              </a:schemeClr>
            </a:gs>
            <a:gs pos="100000">
              <a:srgbClr val="4646B5"/>
            </a:gs>
          </a:gsLst>
          <a:lin ang="2509508" scaled="0"/>
        </a:gradFill>
        <a:effectLst/>
      </p:bgPr>
    </p:bg>
    <p:spTree>
      <p:nvGrpSpPr>
        <p:cNvPr id="1" name=""/>
        <p:cNvGrpSpPr/>
        <p:nvPr/>
      </p:nvGrpSpPr>
      <p:grpSpPr>
        <a:xfrm>
          <a:off x="0" y="0"/>
          <a:ext cx="0" cy="0"/>
          <a:chOff x="0" y="0"/>
          <a:chExt cx="0" cy="0"/>
        </a:xfrm>
      </p:grpSpPr>
      <p:pic>
        <p:nvPicPr>
          <p:cNvPr id="7" name="Graphic 8" descr="Arrow circle with solid fill">
            <a:extLst>
              <a:ext uri="{FF2B5EF4-FFF2-40B4-BE49-F238E27FC236}">
                <a16:creationId xmlns:a16="http://schemas.microsoft.com/office/drawing/2014/main" id="{9C4413BA-B522-6FA6-B1A4-A145C051BFFE}"/>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r:embed="rId3"/>
              </a:ext>
            </a:extLst>
          </a:blip>
          <a:srcRect t="21904" b="21904"/>
          <a:stretch/>
        </p:blipFill>
        <p:spPr>
          <a:xfrm>
            <a:off x="-14534" y="0"/>
            <a:ext cx="24409828" cy="13716000"/>
          </a:xfrm>
          <a:solidFill>
            <a:schemeClr val="tx2">
              <a:lumMod val="50000"/>
              <a:alpha val="70000"/>
            </a:schemeClr>
          </a:solidFill>
        </p:spPr>
      </p:pic>
      <p:sp>
        <p:nvSpPr>
          <p:cNvPr id="476" name="Today’s Science is Technology for Tomorrow. Every once in a while, a new technology, an old problem, and a big idea turn into an innovation"/>
          <p:cNvSpPr txBox="1"/>
          <p:nvPr/>
        </p:nvSpPr>
        <p:spPr>
          <a:xfrm>
            <a:off x="4340639" y="1068579"/>
            <a:ext cx="15699481" cy="16944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nSpc>
                <a:spcPct val="120000"/>
              </a:lnSpc>
              <a:defRPr sz="5600" i="1">
                <a:solidFill>
                  <a:srgbClr val="FFFFFF"/>
                </a:solidFill>
              </a:defRPr>
            </a:lvl1pPr>
          </a:lstStyle>
          <a:p>
            <a:r>
              <a:rPr lang="en-US" sz="9600" b="1" i="0">
                <a:solidFill>
                  <a:srgbClr val="D5D5D5"/>
                </a:solidFill>
              </a:rPr>
              <a:t>Appendix</a:t>
            </a:r>
          </a:p>
        </p:txBody>
      </p:sp>
      <p:sp>
        <p:nvSpPr>
          <p:cNvPr id="2" name="TextBox 1">
            <a:extLst>
              <a:ext uri="{FF2B5EF4-FFF2-40B4-BE49-F238E27FC236}">
                <a16:creationId xmlns:a16="http://schemas.microsoft.com/office/drawing/2014/main" id="{07448D13-0DCE-6E41-3F5C-D8B0DB354FD5}"/>
              </a:ext>
            </a:extLst>
          </p:cNvPr>
          <p:cNvSpPr txBox="1"/>
          <p:nvPr/>
        </p:nvSpPr>
        <p:spPr>
          <a:xfrm>
            <a:off x="7581128" y="4536520"/>
            <a:ext cx="9173737" cy="4583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3200">
                <a:solidFill>
                  <a:schemeClr val="tx2"/>
                </a:solidFill>
              </a:rPr>
              <a:t>Different Modeling Approaches...................slide 18</a:t>
            </a:r>
          </a:p>
          <a:p>
            <a:r>
              <a:rPr lang="en-US" sz="3200">
                <a:solidFill>
                  <a:schemeClr val="tx2"/>
                </a:solidFill>
              </a:rPr>
              <a:t>Model Output Plot FL.....................................slide 19</a:t>
            </a:r>
          </a:p>
          <a:p>
            <a:r>
              <a:rPr lang="en-US" sz="3200">
                <a:solidFill>
                  <a:schemeClr val="tx2"/>
                </a:solidFill>
              </a:rPr>
              <a:t>Model Output Plot CO...................................slide 20</a:t>
            </a:r>
          </a:p>
          <a:p>
            <a:r>
              <a:rPr lang="en-US" sz="3200">
                <a:solidFill>
                  <a:schemeClr val="tx2"/>
                </a:solidFill>
              </a:rPr>
              <a:t>Model Output Plot IL......................................slide 21</a:t>
            </a:r>
          </a:p>
          <a:p>
            <a:r>
              <a:rPr lang="en-US" sz="3200">
                <a:solidFill>
                  <a:schemeClr val="tx2"/>
                </a:solidFill>
              </a:rPr>
              <a:t>Model Output Histograms.............................slide 22</a:t>
            </a:r>
          </a:p>
          <a:p>
            <a:r>
              <a:rPr lang="en-US" sz="3200">
                <a:solidFill>
                  <a:schemeClr val="tx2"/>
                </a:solidFill>
              </a:rPr>
              <a:t>Model Output Box Plots................................slide 23</a:t>
            </a:r>
          </a:p>
          <a:p>
            <a:r>
              <a:rPr lang="en-US" sz="3200">
                <a:solidFill>
                  <a:schemeClr val="tx2"/>
                </a:solidFill>
              </a:rPr>
              <a:t>Works Cited......................................................slide 24</a:t>
            </a:r>
          </a:p>
        </p:txBody>
      </p:sp>
    </p:spTree>
    <p:extLst>
      <p:ext uri="{BB962C8B-B14F-4D97-AF65-F5344CB8AC3E}">
        <p14:creationId xmlns:p14="http://schemas.microsoft.com/office/powerpoint/2010/main" val="2823863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p:cNvSpPr/>
          <p:nvPr/>
        </p:nvSpPr>
        <p:spPr>
          <a:xfrm>
            <a:off x="-19523" y="-1"/>
            <a:ext cx="24403523" cy="3555290"/>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8" name="Our Core Services"/>
          <p:cNvSpPr txBox="1"/>
          <p:nvPr/>
        </p:nvSpPr>
        <p:spPr>
          <a:xfrm>
            <a:off x="2323771" y="1280544"/>
            <a:ext cx="13201776" cy="10311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t>Different Modeling Approach</a:t>
            </a:r>
            <a:endParaRPr err="1"/>
          </a:p>
        </p:txBody>
      </p:sp>
      <p:pic>
        <p:nvPicPr>
          <p:cNvPr id="2" name="Picture 2" descr="Text&#10;&#10;Description automatically generated">
            <a:extLst>
              <a:ext uri="{FF2B5EF4-FFF2-40B4-BE49-F238E27FC236}">
                <a16:creationId xmlns:a16="http://schemas.microsoft.com/office/drawing/2014/main" id="{A9F0993A-A8FF-DAC5-DD31-17CE865F2373}"/>
              </a:ext>
            </a:extLst>
          </p:cNvPr>
          <p:cNvPicPr>
            <a:picLocks noChangeAspect="1"/>
          </p:cNvPicPr>
          <p:nvPr/>
        </p:nvPicPr>
        <p:blipFill>
          <a:blip r:embed="rId3"/>
          <a:stretch>
            <a:fillRect/>
          </a:stretch>
        </p:blipFill>
        <p:spPr>
          <a:xfrm>
            <a:off x="1356966" y="5013034"/>
            <a:ext cx="6590370" cy="8207230"/>
          </a:xfrm>
          <a:prstGeom prst="rect">
            <a:avLst/>
          </a:prstGeom>
          <a:ln>
            <a:solidFill>
              <a:srgbClr val="000000"/>
            </a:solidFill>
          </a:ln>
        </p:spPr>
      </p:pic>
      <p:pic>
        <p:nvPicPr>
          <p:cNvPr id="3" name="Picture 3" descr="Text&#10;&#10;Description automatically generated">
            <a:extLst>
              <a:ext uri="{FF2B5EF4-FFF2-40B4-BE49-F238E27FC236}">
                <a16:creationId xmlns:a16="http://schemas.microsoft.com/office/drawing/2014/main" id="{9DE0BA76-0362-BAF3-0F86-1BEF52E0E4FD}"/>
              </a:ext>
            </a:extLst>
          </p:cNvPr>
          <p:cNvPicPr>
            <a:picLocks noChangeAspect="1"/>
          </p:cNvPicPr>
          <p:nvPr/>
        </p:nvPicPr>
        <p:blipFill>
          <a:blip r:embed="rId4"/>
          <a:stretch>
            <a:fillRect/>
          </a:stretch>
        </p:blipFill>
        <p:spPr>
          <a:xfrm>
            <a:off x="8788480" y="5011466"/>
            <a:ext cx="6608956" cy="8207230"/>
          </a:xfrm>
          <a:prstGeom prst="rect">
            <a:avLst/>
          </a:prstGeom>
          <a:ln>
            <a:solidFill>
              <a:srgbClr val="000000"/>
            </a:solidFill>
          </a:ln>
        </p:spPr>
      </p:pic>
      <p:pic>
        <p:nvPicPr>
          <p:cNvPr id="4" name="Picture 6" descr="Text&#10;&#10;Description automatically generated">
            <a:extLst>
              <a:ext uri="{FF2B5EF4-FFF2-40B4-BE49-F238E27FC236}">
                <a16:creationId xmlns:a16="http://schemas.microsoft.com/office/drawing/2014/main" id="{239DDE1B-F4DC-4106-AC5D-40EFBE1105DD}"/>
              </a:ext>
            </a:extLst>
          </p:cNvPr>
          <p:cNvPicPr>
            <a:picLocks noChangeAspect="1"/>
          </p:cNvPicPr>
          <p:nvPr/>
        </p:nvPicPr>
        <p:blipFill>
          <a:blip r:embed="rId5"/>
          <a:stretch>
            <a:fillRect/>
          </a:stretch>
        </p:blipFill>
        <p:spPr>
          <a:xfrm>
            <a:off x="16212960" y="5005045"/>
            <a:ext cx="6590370" cy="8188644"/>
          </a:xfrm>
          <a:prstGeom prst="rect">
            <a:avLst/>
          </a:prstGeom>
          <a:ln>
            <a:solidFill>
              <a:srgbClr val="000000"/>
            </a:solidFill>
          </a:ln>
        </p:spPr>
      </p:pic>
      <p:sp>
        <p:nvSpPr>
          <p:cNvPr id="7" name="TextBox 6">
            <a:extLst>
              <a:ext uri="{FF2B5EF4-FFF2-40B4-BE49-F238E27FC236}">
                <a16:creationId xmlns:a16="http://schemas.microsoft.com/office/drawing/2014/main" id="{763360DF-1544-D07B-D966-409A8F8812E2}"/>
              </a:ext>
            </a:extLst>
          </p:cNvPr>
          <p:cNvSpPr txBox="1"/>
          <p:nvPr/>
        </p:nvSpPr>
        <p:spPr>
          <a:xfrm>
            <a:off x="10524237" y="4370946"/>
            <a:ext cx="3096321"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t>Low Access Model</a:t>
            </a: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p:txBody>
      </p:sp>
      <p:sp>
        <p:nvSpPr>
          <p:cNvPr id="8" name="TextBox 7">
            <a:extLst>
              <a:ext uri="{FF2B5EF4-FFF2-40B4-BE49-F238E27FC236}">
                <a16:creationId xmlns:a16="http://schemas.microsoft.com/office/drawing/2014/main" id="{D7E9BA0B-AC45-4988-E34B-D046B2631570}"/>
              </a:ext>
            </a:extLst>
          </p:cNvPr>
          <p:cNvSpPr txBox="1"/>
          <p:nvPr/>
        </p:nvSpPr>
        <p:spPr>
          <a:xfrm>
            <a:off x="3096472" y="4365740"/>
            <a:ext cx="3114907"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t>Low Income Model</a:t>
            </a:r>
            <a:endParaRPr kumimoji="0" lang="en-US" sz="2700" b="0" i="0" u="none" strike="noStrike" cap="none" spc="0" normalizeH="0" baseline="0">
              <a:ln>
                <a:noFill/>
              </a:ln>
              <a:solidFill>
                <a:srgbClr val="8EA5BA"/>
              </a:solidFill>
              <a:effectLst/>
              <a:uFillTx/>
              <a:latin typeface="Lato Regular"/>
              <a:ea typeface="Lato Regular"/>
              <a:cs typeface="Lato Regular"/>
              <a:sym typeface="Lato Regular"/>
            </a:endParaRPr>
          </a:p>
        </p:txBody>
      </p:sp>
      <p:sp>
        <p:nvSpPr>
          <p:cNvPr id="11" name="TextBox 10">
            <a:extLst>
              <a:ext uri="{FF2B5EF4-FFF2-40B4-BE49-F238E27FC236}">
                <a16:creationId xmlns:a16="http://schemas.microsoft.com/office/drawing/2014/main" id="{AEDC6B34-87BB-85FE-4540-F51C78214ADD}"/>
              </a:ext>
            </a:extLst>
          </p:cNvPr>
          <p:cNvSpPr txBox="1"/>
          <p:nvPr/>
        </p:nvSpPr>
        <p:spPr>
          <a:xfrm>
            <a:off x="16899393" y="3833114"/>
            <a:ext cx="5196468" cy="1182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algn="ctr"/>
            <a:r>
              <a:rPr lang="en-US"/>
              <a:t>Low Income &amp; Low Access Model Outputs Combined</a:t>
            </a:r>
          </a:p>
        </p:txBody>
      </p:sp>
    </p:spTree>
    <p:extLst>
      <p:ext uri="{BB962C8B-B14F-4D97-AF65-F5344CB8AC3E}">
        <p14:creationId xmlns:p14="http://schemas.microsoft.com/office/powerpoint/2010/main" val="2991923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Map&#10;&#10;Description automatically generated">
            <a:extLst>
              <a:ext uri="{FF2B5EF4-FFF2-40B4-BE49-F238E27FC236}">
                <a16:creationId xmlns:a16="http://schemas.microsoft.com/office/drawing/2014/main" id="{BB27F04A-DEDD-F6C8-1BC8-222F4F42271C}"/>
              </a:ext>
            </a:extLst>
          </p:cNvPr>
          <p:cNvPicPr>
            <a:picLocks noChangeAspect="1"/>
          </p:cNvPicPr>
          <p:nvPr/>
        </p:nvPicPr>
        <p:blipFill>
          <a:blip r:embed="rId3"/>
          <a:stretch>
            <a:fillRect/>
          </a:stretch>
        </p:blipFill>
        <p:spPr>
          <a:xfrm>
            <a:off x="9131217" y="680658"/>
            <a:ext cx="13188174" cy="12487188"/>
          </a:xfrm>
          <a:prstGeom prst="rect">
            <a:avLst/>
          </a:prstGeom>
          <a:ln w="127000" cap="sq">
            <a:solidFill>
              <a:schemeClr val="tx1"/>
            </a:solidFill>
            <a:miter lim="800000"/>
          </a:ln>
          <a:effectLst>
            <a:outerShdw blurRad="57150" dist="50800" dir="2700000" algn="tl" rotWithShape="0">
              <a:srgbClr val="000000">
                <a:alpha val="40000"/>
              </a:srgbClr>
            </a:outerShdw>
          </a:effectLst>
        </p:spPr>
      </p:pic>
      <p:sp>
        <p:nvSpPr>
          <p:cNvPr id="9" name="Our Core Services">
            <a:extLst>
              <a:ext uri="{FF2B5EF4-FFF2-40B4-BE49-F238E27FC236}">
                <a16:creationId xmlns:a16="http://schemas.microsoft.com/office/drawing/2014/main" id="{01AE73BD-BF41-E38C-56E2-236F36FC9FC2}"/>
              </a:ext>
            </a:extLst>
          </p:cNvPr>
          <p:cNvSpPr txBox="1"/>
          <p:nvPr/>
        </p:nvSpPr>
        <p:spPr>
          <a:xfrm>
            <a:off x="1046573" y="725241"/>
            <a:ext cx="13201776" cy="20653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solidFill>
                  <a:schemeClr val="tx1"/>
                </a:solidFill>
              </a:rPr>
              <a:t>Model Output </a:t>
            </a:r>
          </a:p>
          <a:p>
            <a:r>
              <a:rPr lang="en-US">
                <a:solidFill>
                  <a:schemeClr val="tx1"/>
                </a:solidFill>
              </a:rPr>
              <a:t>Plots</a:t>
            </a:r>
          </a:p>
        </p:txBody>
      </p:sp>
    </p:spTree>
    <p:extLst>
      <p:ext uri="{BB962C8B-B14F-4D97-AF65-F5344CB8AC3E}">
        <p14:creationId xmlns:p14="http://schemas.microsoft.com/office/powerpoint/2010/main" val="783288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wearing glasses&#10;&#10;Description automatically generated with medium confidence">
            <a:extLst>
              <a:ext uri="{FF2B5EF4-FFF2-40B4-BE49-F238E27FC236}">
                <a16:creationId xmlns:a16="http://schemas.microsoft.com/office/drawing/2014/main" id="{099EFD1D-7C20-403A-99D7-25FB9385EBC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28" r="1128"/>
          <a:stretch>
            <a:fillRect/>
          </a:stretch>
        </p:blipFill>
        <p:spPr>
          <a:xfrm>
            <a:off x="19358471" y="4394770"/>
            <a:ext cx="4069842" cy="4201813"/>
          </a:xfrm>
          <a:solidFill>
            <a:schemeClr val="tx2">
              <a:lumMod val="50000"/>
              <a:alpha val="47000"/>
            </a:schemeClr>
          </a:solidFill>
        </p:spPr>
      </p:pic>
      <p:pic>
        <p:nvPicPr>
          <p:cNvPr id="15" name="Picture Placeholder 14" descr="A person with a beard&#10;&#10;Description automatically generated with medium confidence">
            <a:extLst>
              <a:ext uri="{FF2B5EF4-FFF2-40B4-BE49-F238E27FC236}">
                <a16:creationId xmlns:a16="http://schemas.microsoft.com/office/drawing/2014/main" id="{805C7D1F-7878-47C0-B363-23F2CB9819EA}"/>
              </a:ext>
            </a:extLst>
          </p:cNvPr>
          <p:cNvPicPr>
            <a:picLocks noGrp="1" noChangeAspect="1"/>
          </p:cNvPicPr>
          <p:nvPr>
            <p:ph type="pic" sz="quarter" idx="10"/>
          </p:nvPr>
        </p:nvPicPr>
        <p:blipFill rotWithShape="1">
          <a:blip r:embed="rId4">
            <a:extLst>
              <a:ext uri="{BEBA8EAE-BF5A-486C-A8C5-ECC9F3942E4B}">
                <a14:imgProps xmlns:a14="http://schemas.microsoft.com/office/drawing/2010/main">
                  <a14:imgLayer r:embed="rId5">
                    <a14:imgEffect>
                      <a14:colorTemperature colorTemp="5900"/>
                    </a14:imgEffect>
                    <a14:imgEffect>
                      <a14:saturation sat="88000"/>
                    </a14:imgEffect>
                  </a14:imgLayer>
                </a14:imgProps>
              </a:ext>
              <a:ext uri="{28A0092B-C50C-407E-A947-70E740481C1C}">
                <a14:useLocalDpi xmlns:a14="http://schemas.microsoft.com/office/drawing/2010/main" val="0"/>
              </a:ext>
            </a:extLst>
          </a:blip>
          <a:srcRect l="10541" t="338" r="14623" b="23456"/>
          <a:stretch/>
        </p:blipFill>
        <p:spPr>
          <a:xfrm>
            <a:off x="14780595" y="4394770"/>
            <a:ext cx="4063863" cy="4218023"/>
          </a:xfrm>
          <a:solidFill>
            <a:schemeClr val="tx2">
              <a:lumMod val="50000"/>
              <a:alpha val="47000"/>
            </a:schemeClr>
          </a:solidFill>
        </p:spPr>
      </p:pic>
      <p:pic>
        <p:nvPicPr>
          <p:cNvPr id="57" name="Picture Placeholder 11">
            <a:extLst>
              <a:ext uri="{FF2B5EF4-FFF2-40B4-BE49-F238E27FC236}">
                <a16:creationId xmlns:a16="http://schemas.microsoft.com/office/drawing/2014/main" id="{73FCA2C6-49D0-4764-93C8-88AA15EF0BE8}"/>
              </a:ext>
            </a:extLst>
          </p:cNvPr>
          <p:cNvPicPr>
            <a:picLocks noChangeAspect="1"/>
          </p:cNvPicPr>
          <p:nvPr/>
        </p:nvPicPr>
        <p:blipFill rotWithShape="1">
          <a:blip r:embed="rId6">
            <a:extLst>
              <a:ext uri="{28A0092B-C50C-407E-A947-70E740481C1C}">
                <a14:useLocalDpi xmlns:a14="http://schemas.microsoft.com/office/drawing/2010/main" val="0"/>
              </a:ext>
            </a:extLst>
          </a:blip>
          <a:srcRect l="3" t="8376" r="-3" b="17938"/>
          <a:stretch/>
        </p:blipFill>
        <p:spPr>
          <a:xfrm>
            <a:off x="10168592" y="4390470"/>
            <a:ext cx="4075832" cy="4222324"/>
          </a:xfrm>
          <a:prstGeom prst="rect">
            <a:avLst/>
          </a:prstGeom>
          <a:solidFill>
            <a:schemeClr val="tx2">
              <a:lumMod val="50000"/>
              <a:alpha val="47000"/>
            </a:schemeClr>
          </a:solidFill>
        </p:spPr>
      </p:pic>
      <p:pic>
        <p:nvPicPr>
          <p:cNvPr id="12" name="Picture Placeholder 11" descr="Lauren Truong headshot.">
            <a:extLst>
              <a:ext uri="{FF2B5EF4-FFF2-40B4-BE49-F238E27FC236}">
                <a16:creationId xmlns:a16="http://schemas.microsoft.com/office/drawing/2014/main" id="{F2F5F219-FA9C-4452-9F3A-4412C30AB3A0}"/>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l="1677" r="1677"/>
          <a:stretch>
            <a:fillRect/>
          </a:stretch>
        </p:blipFill>
        <p:spPr>
          <a:xfrm>
            <a:off x="955687" y="4423118"/>
            <a:ext cx="4075832" cy="4205310"/>
          </a:xfrm>
          <a:solidFill>
            <a:schemeClr val="tx2">
              <a:lumMod val="50000"/>
              <a:alpha val="47000"/>
            </a:schemeClr>
          </a:solidFill>
        </p:spPr>
      </p:pic>
      <p:sp>
        <p:nvSpPr>
          <p:cNvPr id="344" name="Meet The Executive"/>
          <p:cNvSpPr txBox="1"/>
          <p:nvPr/>
        </p:nvSpPr>
        <p:spPr>
          <a:xfrm>
            <a:off x="2209803" y="1642338"/>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nSpc>
                <a:spcPct val="120000"/>
              </a:lnSpc>
              <a:defRPr sz="5600">
                <a:solidFill>
                  <a:srgbClr val="FFFFFF"/>
                </a:solidFill>
              </a:defRPr>
            </a:lvl1pPr>
          </a:lstStyle>
          <a:p>
            <a:r>
              <a:t>Meet The </a:t>
            </a:r>
            <a:r>
              <a:rPr lang="en-US"/>
              <a:t>Team</a:t>
            </a:r>
            <a:endParaRPr/>
          </a:p>
        </p:txBody>
      </p:sp>
      <p:sp>
        <p:nvSpPr>
          <p:cNvPr id="347" name="Cupu Jones"/>
          <p:cNvSpPr txBox="1"/>
          <p:nvPr/>
        </p:nvSpPr>
        <p:spPr>
          <a:xfrm>
            <a:off x="967518" y="8868328"/>
            <a:ext cx="4064001"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3200">
                <a:solidFill>
                  <a:srgbClr val="FFFFFF"/>
                </a:solidFill>
              </a:defRPr>
            </a:lvl1pPr>
          </a:lstStyle>
          <a:p>
            <a:r>
              <a:rPr lang="en-US"/>
              <a:t>Lauren Truong</a:t>
            </a:r>
            <a:endParaRPr/>
          </a:p>
        </p:txBody>
      </p:sp>
      <p:sp>
        <p:nvSpPr>
          <p:cNvPr id="349" name="Shivit Manish"/>
          <p:cNvSpPr txBox="1"/>
          <p:nvPr/>
        </p:nvSpPr>
        <p:spPr>
          <a:xfrm>
            <a:off x="5555003" y="8868328"/>
            <a:ext cx="4064001"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3200">
                <a:solidFill>
                  <a:srgbClr val="FFFFFF"/>
                </a:solidFill>
              </a:defRPr>
            </a:lvl1pPr>
          </a:lstStyle>
          <a:p>
            <a:r>
              <a:rPr lang="en-US"/>
              <a:t>Narottam Jajodia</a:t>
            </a:r>
            <a:endParaRPr/>
          </a:p>
        </p:txBody>
      </p:sp>
      <p:sp>
        <p:nvSpPr>
          <p:cNvPr id="351" name="Macack Kereng"/>
          <p:cNvSpPr txBox="1"/>
          <p:nvPr/>
        </p:nvSpPr>
        <p:spPr>
          <a:xfrm>
            <a:off x="10180285" y="8869714"/>
            <a:ext cx="4064001"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3200">
                <a:solidFill>
                  <a:srgbClr val="FFFFFF"/>
                </a:solidFill>
              </a:defRPr>
            </a:lvl1pPr>
          </a:lstStyle>
          <a:p>
            <a:r>
              <a:rPr lang="en-US"/>
              <a:t>Sage Ramsammy</a:t>
            </a:r>
            <a:endParaRPr/>
          </a:p>
        </p:txBody>
      </p:sp>
      <p:sp>
        <p:nvSpPr>
          <p:cNvPr id="353" name="Jack Lamiesh"/>
          <p:cNvSpPr txBox="1"/>
          <p:nvPr/>
        </p:nvSpPr>
        <p:spPr>
          <a:xfrm>
            <a:off x="14780457" y="8867325"/>
            <a:ext cx="4064001"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3200">
                <a:solidFill>
                  <a:srgbClr val="FFFFFF"/>
                </a:solidFill>
              </a:defRPr>
            </a:lvl1pPr>
          </a:lstStyle>
          <a:p>
            <a:r>
              <a:rPr lang="en-US"/>
              <a:t>Sathvik Ganta</a:t>
            </a:r>
            <a:endParaRPr/>
          </a:p>
        </p:txBody>
      </p:sp>
      <p:sp>
        <p:nvSpPr>
          <p:cNvPr id="354" name="Line"/>
          <p:cNvSpPr/>
          <p:nvPr/>
        </p:nvSpPr>
        <p:spPr>
          <a:xfrm>
            <a:off x="2256883" y="2946969"/>
            <a:ext cx="9522498"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355" name="CEO"/>
          <p:cNvSpPr txBox="1"/>
          <p:nvPr/>
        </p:nvSpPr>
        <p:spPr>
          <a:xfrm>
            <a:off x="967518" y="9479148"/>
            <a:ext cx="4064001" cy="3686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defRPr sz="1500" cap="all" spc="750">
                <a:solidFill>
                  <a:srgbClr val="FF9D0A"/>
                </a:solidFill>
              </a:defRPr>
            </a:lvl1pPr>
          </a:lstStyle>
          <a:p>
            <a:r>
              <a:rPr lang="en-US"/>
              <a:t>DATA SCIENTIST</a:t>
            </a:r>
            <a:endParaRPr/>
          </a:p>
        </p:txBody>
      </p:sp>
      <p:sp>
        <p:nvSpPr>
          <p:cNvPr id="356" name="CTO"/>
          <p:cNvSpPr txBox="1"/>
          <p:nvPr/>
        </p:nvSpPr>
        <p:spPr>
          <a:xfrm>
            <a:off x="5555003" y="9479148"/>
            <a:ext cx="4064001" cy="3686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defRPr sz="1500" cap="all" spc="750">
                <a:solidFill>
                  <a:srgbClr val="FF9D0A"/>
                </a:solidFill>
              </a:defRPr>
            </a:lvl1pPr>
          </a:lstStyle>
          <a:p>
            <a:r>
              <a:rPr lang="en-US"/>
              <a:t>Data engineer</a:t>
            </a:r>
            <a:endParaRPr/>
          </a:p>
        </p:txBody>
      </p:sp>
      <p:sp>
        <p:nvSpPr>
          <p:cNvPr id="357" name="Senior Designer"/>
          <p:cNvSpPr txBox="1"/>
          <p:nvPr/>
        </p:nvSpPr>
        <p:spPr>
          <a:xfrm>
            <a:off x="10180285" y="9480534"/>
            <a:ext cx="4064001" cy="3686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defRPr sz="1500" cap="all" spc="750">
                <a:solidFill>
                  <a:srgbClr val="FF9D0A"/>
                </a:solidFill>
              </a:defRPr>
            </a:lvl1pPr>
          </a:lstStyle>
          <a:p>
            <a:r>
              <a:rPr lang="en-US"/>
              <a:t>Data modeler</a:t>
            </a:r>
            <a:endParaRPr/>
          </a:p>
        </p:txBody>
      </p:sp>
      <p:sp>
        <p:nvSpPr>
          <p:cNvPr id="358" name="Support Ninja"/>
          <p:cNvSpPr txBox="1"/>
          <p:nvPr/>
        </p:nvSpPr>
        <p:spPr>
          <a:xfrm>
            <a:off x="14780457" y="9478145"/>
            <a:ext cx="4064001" cy="3686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defRPr sz="1500" cap="all" spc="750">
                <a:solidFill>
                  <a:srgbClr val="FF9D0A"/>
                </a:solidFill>
              </a:defRPr>
            </a:lvl1pPr>
          </a:lstStyle>
          <a:p>
            <a:r>
              <a:rPr lang="en-US"/>
              <a:t>Data analyst</a:t>
            </a:r>
            <a:endParaRPr/>
          </a:p>
        </p:txBody>
      </p:sp>
      <p:sp>
        <p:nvSpPr>
          <p:cNvPr id="359" name="Line"/>
          <p:cNvSpPr/>
          <p:nvPr/>
        </p:nvSpPr>
        <p:spPr>
          <a:xfrm>
            <a:off x="2351443" y="10092558"/>
            <a:ext cx="1296151"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360" name="Line"/>
          <p:cNvSpPr/>
          <p:nvPr/>
        </p:nvSpPr>
        <p:spPr>
          <a:xfrm>
            <a:off x="6938928" y="10092558"/>
            <a:ext cx="1296151"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361" name="Line"/>
          <p:cNvSpPr/>
          <p:nvPr/>
        </p:nvSpPr>
        <p:spPr>
          <a:xfrm>
            <a:off x="11564210" y="10093944"/>
            <a:ext cx="1296151"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362" name="Line"/>
          <p:cNvSpPr/>
          <p:nvPr/>
        </p:nvSpPr>
        <p:spPr>
          <a:xfrm>
            <a:off x="16164382" y="10091555"/>
            <a:ext cx="1296150"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pic>
        <p:nvPicPr>
          <p:cNvPr id="3" name="Picture Placeholder 2" descr="A person in a blue shirt&#10;&#10;Description automatically generated with medium confidence">
            <a:extLst>
              <a:ext uri="{FF2B5EF4-FFF2-40B4-BE49-F238E27FC236}">
                <a16:creationId xmlns:a16="http://schemas.microsoft.com/office/drawing/2014/main" id="{52CC5224-ED23-4B0A-A365-F9831C84415B}"/>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l="7737" r="16917" b="9180"/>
          <a:stretch/>
        </p:blipFill>
        <p:spPr>
          <a:xfrm>
            <a:off x="5567691" y="4394770"/>
            <a:ext cx="4051314" cy="4218023"/>
          </a:xfrm>
        </p:spPr>
      </p:pic>
      <p:sp>
        <p:nvSpPr>
          <p:cNvPr id="52" name="Jack Lamiesh">
            <a:extLst>
              <a:ext uri="{FF2B5EF4-FFF2-40B4-BE49-F238E27FC236}">
                <a16:creationId xmlns:a16="http://schemas.microsoft.com/office/drawing/2014/main" id="{FF02CB47-315C-4501-9083-791A312E9BC8}"/>
              </a:ext>
            </a:extLst>
          </p:cNvPr>
          <p:cNvSpPr txBox="1"/>
          <p:nvPr/>
        </p:nvSpPr>
        <p:spPr>
          <a:xfrm>
            <a:off x="19363897" y="8841366"/>
            <a:ext cx="4064001"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3200">
                <a:solidFill>
                  <a:srgbClr val="FFFFFF"/>
                </a:solidFill>
              </a:defRPr>
            </a:lvl1pPr>
          </a:lstStyle>
          <a:p>
            <a:r>
              <a:rPr lang="en-US"/>
              <a:t>Nico Mora</a:t>
            </a:r>
            <a:endParaRPr/>
          </a:p>
        </p:txBody>
      </p:sp>
      <p:sp>
        <p:nvSpPr>
          <p:cNvPr id="53" name="Support Ninja">
            <a:extLst>
              <a:ext uri="{FF2B5EF4-FFF2-40B4-BE49-F238E27FC236}">
                <a16:creationId xmlns:a16="http://schemas.microsoft.com/office/drawing/2014/main" id="{3C2DC4D8-223D-439A-8FC0-D4487E084A5D}"/>
              </a:ext>
            </a:extLst>
          </p:cNvPr>
          <p:cNvSpPr txBox="1"/>
          <p:nvPr/>
        </p:nvSpPr>
        <p:spPr>
          <a:xfrm>
            <a:off x="19363897" y="9452186"/>
            <a:ext cx="4064001" cy="36862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defRPr sz="1500" cap="all" spc="750">
                <a:solidFill>
                  <a:srgbClr val="FF9D0A"/>
                </a:solidFill>
              </a:defRPr>
            </a:lvl1pPr>
          </a:lstStyle>
          <a:p>
            <a:r>
              <a:rPr lang="en-US"/>
              <a:t>Domain expert</a:t>
            </a:r>
            <a:endParaRPr/>
          </a:p>
        </p:txBody>
      </p:sp>
      <p:sp>
        <p:nvSpPr>
          <p:cNvPr id="54" name="Line">
            <a:extLst>
              <a:ext uri="{FF2B5EF4-FFF2-40B4-BE49-F238E27FC236}">
                <a16:creationId xmlns:a16="http://schemas.microsoft.com/office/drawing/2014/main" id="{0FF0E142-1ABA-40FC-9BCE-D7C9B28A488D}"/>
              </a:ext>
            </a:extLst>
          </p:cNvPr>
          <p:cNvSpPr/>
          <p:nvPr/>
        </p:nvSpPr>
        <p:spPr>
          <a:xfrm>
            <a:off x="20747822" y="10065596"/>
            <a:ext cx="1296150"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Our Core Services"/>
          <p:cNvSpPr txBox="1"/>
          <p:nvPr/>
        </p:nvSpPr>
        <p:spPr>
          <a:xfrm>
            <a:off x="1046573" y="725241"/>
            <a:ext cx="13201776" cy="20653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solidFill>
                  <a:schemeClr val="tx1"/>
                </a:solidFill>
              </a:rPr>
              <a:t>Model Output </a:t>
            </a:r>
          </a:p>
          <a:p>
            <a:r>
              <a:rPr lang="en-US">
                <a:solidFill>
                  <a:schemeClr val="tx1"/>
                </a:solidFill>
              </a:rPr>
              <a:t>Plots</a:t>
            </a:r>
          </a:p>
        </p:txBody>
      </p:sp>
      <p:pic>
        <p:nvPicPr>
          <p:cNvPr id="2" name="Picture 2" descr="Map&#10;&#10;Description automatically generated">
            <a:extLst>
              <a:ext uri="{FF2B5EF4-FFF2-40B4-BE49-F238E27FC236}">
                <a16:creationId xmlns:a16="http://schemas.microsoft.com/office/drawing/2014/main" id="{6EAF2E9B-2511-99C1-A859-BF84EA2C1E56}"/>
              </a:ext>
            </a:extLst>
          </p:cNvPr>
          <p:cNvPicPr>
            <a:picLocks noChangeAspect="1"/>
          </p:cNvPicPr>
          <p:nvPr/>
        </p:nvPicPr>
        <p:blipFill>
          <a:blip r:embed="rId3"/>
          <a:stretch>
            <a:fillRect/>
          </a:stretch>
        </p:blipFill>
        <p:spPr>
          <a:xfrm>
            <a:off x="6576820" y="610398"/>
            <a:ext cx="17053931" cy="12500620"/>
          </a:xfrm>
          <a:prstGeom prst="rect">
            <a:avLst/>
          </a:prstGeom>
          <a:ln w="127000" cap="sq">
            <a:solidFill>
              <a:schemeClr val="tx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11888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Our Core Services"/>
          <p:cNvSpPr txBox="1"/>
          <p:nvPr/>
        </p:nvSpPr>
        <p:spPr>
          <a:xfrm>
            <a:off x="1046573" y="725241"/>
            <a:ext cx="13201776" cy="206530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solidFill>
                  <a:schemeClr val="tx1"/>
                </a:solidFill>
              </a:rPr>
              <a:t>Model Output </a:t>
            </a:r>
          </a:p>
          <a:p>
            <a:r>
              <a:rPr lang="en-US">
                <a:solidFill>
                  <a:schemeClr val="tx1"/>
                </a:solidFill>
              </a:rPr>
              <a:t>Plots</a:t>
            </a:r>
          </a:p>
        </p:txBody>
      </p:sp>
      <p:pic>
        <p:nvPicPr>
          <p:cNvPr id="3" name="Picture 3" descr="Map&#10;&#10;Description automatically generated">
            <a:extLst>
              <a:ext uri="{FF2B5EF4-FFF2-40B4-BE49-F238E27FC236}">
                <a16:creationId xmlns:a16="http://schemas.microsoft.com/office/drawing/2014/main" id="{8E747A21-FC02-D117-087C-ED2DA588FE03}"/>
              </a:ext>
            </a:extLst>
          </p:cNvPr>
          <p:cNvPicPr>
            <a:picLocks noChangeAspect="1"/>
          </p:cNvPicPr>
          <p:nvPr/>
        </p:nvPicPr>
        <p:blipFill>
          <a:blip r:embed="rId3"/>
          <a:stretch>
            <a:fillRect/>
          </a:stretch>
        </p:blipFill>
        <p:spPr>
          <a:xfrm>
            <a:off x="8576034" y="376681"/>
            <a:ext cx="7186666" cy="12942848"/>
          </a:xfrm>
          <a:prstGeom prst="rect">
            <a:avLst/>
          </a:prstGeom>
          <a:ln w="127000" cap="sq">
            <a:solidFill>
              <a:schemeClr val="tx1"/>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67547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p:cNvSpPr/>
          <p:nvPr/>
        </p:nvSpPr>
        <p:spPr>
          <a:xfrm>
            <a:off x="-19523" y="-1"/>
            <a:ext cx="24403523" cy="3555290"/>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8" name="Our Core Services"/>
          <p:cNvSpPr txBox="1"/>
          <p:nvPr/>
        </p:nvSpPr>
        <p:spPr>
          <a:xfrm>
            <a:off x="2323771" y="1280544"/>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a:t>Model Output Histograms</a:t>
            </a:r>
            <a:endParaRPr/>
          </a:p>
        </p:txBody>
      </p:sp>
      <p:pic>
        <p:nvPicPr>
          <p:cNvPr id="2" name="Picture 2" descr="Chart, histogram&#10;&#10;Description automatically generated">
            <a:extLst>
              <a:ext uri="{FF2B5EF4-FFF2-40B4-BE49-F238E27FC236}">
                <a16:creationId xmlns:a16="http://schemas.microsoft.com/office/drawing/2014/main" id="{A182D9B8-F643-A972-3C76-0B19E623FFE8}"/>
              </a:ext>
            </a:extLst>
          </p:cNvPr>
          <p:cNvPicPr>
            <a:picLocks noChangeAspect="1"/>
          </p:cNvPicPr>
          <p:nvPr/>
        </p:nvPicPr>
        <p:blipFill>
          <a:blip r:embed="rId3"/>
          <a:stretch>
            <a:fillRect/>
          </a:stretch>
        </p:blipFill>
        <p:spPr>
          <a:xfrm>
            <a:off x="3652221" y="3931429"/>
            <a:ext cx="7556809" cy="9301518"/>
          </a:xfrm>
          <a:prstGeom prst="rect">
            <a:avLst/>
          </a:prstGeom>
          <a:ln>
            <a:solidFill>
              <a:srgbClr val="000000"/>
            </a:solidFill>
          </a:ln>
        </p:spPr>
      </p:pic>
      <p:pic>
        <p:nvPicPr>
          <p:cNvPr id="3" name="Picture 3" descr="Chart, histogram&#10;&#10;Description automatically generated">
            <a:extLst>
              <a:ext uri="{FF2B5EF4-FFF2-40B4-BE49-F238E27FC236}">
                <a16:creationId xmlns:a16="http://schemas.microsoft.com/office/drawing/2014/main" id="{EFD86475-3D9E-FF9B-1BBE-BD2D5ADA523A}"/>
              </a:ext>
            </a:extLst>
          </p:cNvPr>
          <p:cNvPicPr>
            <a:picLocks noChangeAspect="1"/>
          </p:cNvPicPr>
          <p:nvPr/>
        </p:nvPicPr>
        <p:blipFill>
          <a:blip r:embed="rId4"/>
          <a:stretch>
            <a:fillRect/>
          </a:stretch>
        </p:blipFill>
        <p:spPr>
          <a:xfrm>
            <a:off x="13036853" y="3931429"/>
            <a:ext cx="7556809" cy="9301518"/>
          </a:xfrm>
          <a:prstGeom prst="rect">
            <a:avLst/>
          </a:prstGeom>
          <a:ln>
            <a:solidFill>
              <a:srgbClr val="000000"/>
            </a:solidFill>
          </a:ln>
        </p:spPr>
      </p:pic>
    </p:spTree>
    <p:extLst>
      <p:ext uri="{BB962C8B-B14F-4D97-AF65-F5344CB8AC3E}">
        <p14:creationId xmlns:p14="http://schemas.microsoft.com/office/powerpoint/2010/main" val="636627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p:cNvSpPr/>
          <p:nvPr/>
        </p:nvSpPr>
        <p:spPr>
          <a:xfrm>
            <a:off x="-19523" y="-1"/>
            <a:ext cx="24403523" cy="3555290"/>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8" name="Our Core Services"/>
          <p:cNvSpPr txBox="1"/>
          <p:nvPr/>
        </p:nvSpPr>
        <p:spPr>
          <a:xfrm>
            <a:off x="2323771" y="1280544"/>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a:t>Model Output Box Plots</a:t>
            </a:r>
            <a:endParaRPr err="1"/>
          </a:p>
        </p:txBody>
      </p:sp>
      <p:pic>
        <p:nvPicPr>
          <p:cNvPr id="5" name="Picture 5" descr="Chart&#10;&#10;Description automatically generated">
            <a:extLst>
              <a:ext uri="{FF2B5EF4-FFF2-40B4-BE49-F238E27FC236}">
                <a16:creationId xmlns:a16="http://schemas.microsoft.com/office/drawing/2014/main" id="{64589EDD-7553-FA2B-CFFF-FC6C927408AB}"/>
              </a:ext>
            </a:extLst>
          </p:cNvPr>
          <p:cNvPicPr>
            <a:picLocks noChangeAspect="1"/>
          </p:cNvPicPr>
          <p:nvPr/>
        </p:nvPicPr>
        <p:blipFill>
          <a:blip r:embed="rId3"/>
          <a:stretch>
            <a:fillRect/>
          </a:stretch>
        </p:blipFill>
        <p:spPr>
          <a:xfrm>
            <a:off x="3652221" y="3931429"/>
            <a:ext cx="7575394" cy="9301518"/>
          </a:xfrm>
          <a:prstGeom prst="rect">
            <a:avLst/>
          </a:prstGeom>
          <a:ln>
            <a:solidFill>
              <a:srgbClr val="000000"/>
            </a:solidFill>
          </a:ln>
        </p:spPr>
      </p:pic>
      <p:pic>
        <p:nvPicPr>
          <p:cNvPr id="6" name="Picture 6" descr="Chart, box and whisker chart&#10;&#10;Description automatically generated">
            <a:extLst>
              <a:ext uri="{FF2B5EF4-FFF2-40B4-BE49-F238E27FC236}">
                <a16:creationId xmlns:a16="http://schemas.microsoft.com/office/drawing/2014/main" id="{FDC217C0-5BB2-5E7D-536D-10E0406576A2}"/>
              </a:ext>
            </a:extLst>
          </p:cNvPr>
          <p:cNvPicPr>
            <a:picLocks noChangeAspect="1"/>
          </p:cNvPicPr>
          <p:nvPr/>
        </p:nvPicPr>
        <p:blipFill>
          <a:blip r:embed="rId4"/>
          <a:stretch>
            <a:fillRect/>
          </a:stretch>
        </p:blipFill>
        <p:spPr>
          <a:xfrm>
            <a:off x="13092383" y="3931429"/>
            <a:ext cx="7556809" cy="9301518"/>
          </a:xfrm>
          <a:prstGeom prst="rect">
            <a:avLst/>
          </a:prstGeom>
          <a:ln>
            <a:solidFill>
              <a:srgbClr val="000000"/>
            </a:solidFill>
          </a:ln>
        </p:spPr>
      </p:pic>
    </p:spTree>
    <p:extLst>
      <p:ext uri="{BB962C8B-B14F-4D97-AF65-F5344CB8AC3E}">
        <p14:creationId xmlns:p14="http://schemas.microsoft.com/office/powerpoint/2010/main" val="314139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p:cNvSpPr/>
          <p:nvPr/>
        </p:nvSpPr>
        <p:spPr>
          <a:xfrm>
            <a:off x="-19523" y="-1"/>
            <a:ext cx="24403523" cy="3555290"/>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55" name="Stable Vision"/>
          <p:cNvSpPr txBox="1"/>
          <p:nvPr/>
        </p:nvSpPr>
        <p:spPr>
          <a:xfrm>
            <a:off x="2323770" y="4262352"/>
            <a:ext cx="19736459" cy="329237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20000"/>
              </a:lnSpc>
              <a:defRPr sz="3200">
                <a:solidFill>
                  <a:srgbClr val="FFFFFF"/>
                </a:solidFill>
              </a:defRPr>
            </a:lvl1pPr>
          </a:lstStyle>
          <a:p>
            <a:pPr algn="just"/>
            <a:r>
              <a:rPr lang="en-US" sz="2400"/>
              <a:t>Dubowitz, Tamara, et al. “A Natural Experiment Opportunity in Two Low-Income Urban Food Desert Communities: Research Design, Community Engagement Methods, and Baseline Results.” Health Education &amp; Behavior, vol. 42, Sage Publications, Inc., 2015, pp. 87S-96S, </a:t>
            </a:r>
            <a:r>
              <a:rPr lang="en-US" sz="2400">
                <a:solidFill>
                  <a:schemeClr val="tx1">
                    <a:lumMod val="75000"/>
                  </a:schemeClr>
                </a:solidFill>
                <a:hlinkClick r:id="rId3">
                  <a:extLst>
                    <a:ext uri="{A12FA001-AC4F-418D-AE19-62706E023703}">
                      <ahyp:hlinkClr xmlns:ahyp="http://schemas.microsoft.com/office/drawing/2018/hyperlinkcolor" val="tx"/>
                    </a:ext>
                  </a:extLst>
                </a:hlinkClick>
              </a:rPr>
              <a:t>http://www.jstor.org/stable/45088244</a:t>
            </a:r>
            <a:r>
              <a:rPr lang="en-US" sz="2400"/>
              <a:t>.</a:t>
            </a:r>
          </a:p>
          <a:p>
            <a:pPr algn="just"/>
            <a:endParaRPr lang="en-US" sz="2400"/>
          </a:p>
          <a:p>
            <a:pPr algn="just"/>
            <a:r>
              <a:rPr lang="en-US" sz="2400"/>
              <a:t>Lee, Sung-</a:t>
            </a:r>
            <a:r>
              <a:rPr lang="en-US" sz="2400" err="1"/>
              <a:t>jin</a:t>
            </a:r>
            <a:r>
              <a:rPr lang="en-US" sz="2400"/>
              <a:t>, et al. “Exploring Housing Challenges of Low-Income Minority Populations in the Southern United States.” Cityscape, vol. 14, no. 1, US Department of Housing and Urban Development, 2012, pp. 73–98, </a:t>
            </a:r>
            <a:r>
              <a:rPr lang="en-US" sz="2400">
                <a:solidFill>
                  <a:schemeClr val="tx1">
                    <a:lumMod val="75000"/>
                  </a:schemeClr>
                </a:solidFill>
                <a:hlinkClick r:id="rId4">
                  <a:extLst>
                    <a:ext uri="{A12FA001-AC4F-418D-AE19-62706E023703}">
                      <ahyp:hlinkClr xmlns:ahyp="http://schemas.microsoft.com/office/drawing/2018/hyperlinkcolor" val="tx"/>
                    </a:ext>
                  </a:extLst>
                </a:hlinkClick>
              </a:rPr>
              <a:t>http://www.jstor.org/stable/41553082</a:t>
            </a:r>
            <a:r>
              <a:rPr lang="en-US" sz="2400"/>
              <a:t>.</a:t>
            </a:r>
          </a:p>
          <a:p>
            <a:pPr algn="just"/>
            <a:endParaRPr/>
          </a:p>
        </p:txBody>
      </p:sp>
      <p:sp>
        <p:nvSpPr>
          <p:cNvPr id="158" name="Our Core Services"/>
          <p:cNvSpPr txBox="1"/>
          <p:nvPr/>
        </p:nvSpPr>
        <p:spPr>
          <a:xfrm>
            <a:off x="2323771" y="1280544"/>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nSpc>
                <a:spcPct val="120000"/>
              </a:lnSpc>
              <a:defRPr sz="5600">
                <a:solidFill>
                  <a:srgbClr val="FFFFFF"/>
                </a:solidFill>
              </a:defRPr>
            </a:lvl1pPr>
          </a:lstStyle>
          <a:p>
            <a:r>
              <a:rPr lang="en-US"/>
              <a:t>Works Cited</a:t>
            </a:r>
            <a:endParaRPr/>
          </a:p>
        </p:txBody>
      </p:sp>
    </p:spTree>
    <p:extLst>
      <p:ext uri="{BB962C8B-B14F-4D97-AF65-F5344CB8AC3E}">
        <p14:creationId xmlns:p14="http://schemas.microsoft.com/office/powerpoint/2010/main" val="2285519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Donec id elit non mi porta gravida at eget metus. Sed posuere consectetur est. Donec id elit non mi porta gravida at eget metus. Sed posuere consectetur.Donec id elit non mi porta gravida at eget metus. Sed posuere consectetur est. Donec id elit non mi porta gravida at eget metus. Sed posuere consectetur.Donec id elit non mi porta gravida at eget metus. Sed posuere consectetur est. Donec id elit non mi porta gravida at eget metus. Sed posuere consectetur."/>
          <p:cNvSpPr txBox="1"/>
          <p:nvPr/>
        </p:nvSpPr>
        <p:spPr>
          <a:xfrm>
            <a:off x="2368085" y="9536824"/>
            <a:ext cx="9447911" cy="220188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algn="just"/>
            <a:r>
              <a:rPr lang="en-US"/>
              <a:t>Low-income status is determined by poverty rates (at least 20 percent) or median family income (at or below 80 percent of the metropolitan area or State median income) in each census tract.</a:t>
            </a:r>
          </a:p>
        </p:txBody>
      </p:sp>
      <p:sp>
        <p:nvSpPr>
          <p:cNvPr id="334" name="Stacks Overflow"/>
          <p:cNvSpPr txBox="1"/>
          <p:nvPr/>
        </p:nvSpPr>
        <p:spPr>
          <a:xfrm>
            <a:off x="5060039" y="8742694"/>
            <a:ext cx="4064001" cy="7658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ctr">
              <a:lnSpc>
                <a:spcPct val="120000"/>
              </a:lnSpc>
              <a:defRPr sz="3200">
                <a:solidFill>
                  <a:srgbClr val="FFFFFF"/>
                </a:solidFill>
              </a:defRPr>
            </a:lvl1pPr>
          </a:lstStyle>
          <a:p>
            <a:r>
              <a:rPr lang="en-US" sz="4000" b="1"/>
              <a:t>Low Income</a:t>
            </a:r>
            <a:endParaRPr sz="4000" b="1"/>
          </a:p>
        </p:txBody>
      </p:sp>
      <p:sp>
        <p:nvSpPr>
          <p:cNvPr id="336" name="Donec id elit non mi porta gravida at eget metus. Sed posuere consectetur est. Donec id elit non mi porta gravida at eget metus. Sed posuere consectetur.Donec id elit non mi porta gravida at eget metus. Sed posuere consectetur est. Donec id elit non mi porta gravida at eget metus. Sed posuere consectetur.Donec id elit non mi porta gravida at eget metus. Sed posuere consectetur est. Donec id elit non mi porta gravida at eget metus. Sed posuere consectetur."/>
          <p:cNvSpPr txBox="1"/>
          <p:nvPr/>
        </p:nvSpPr>
        <p:spPr>
          <a:xfrm>
            <a:off x="12492929" y="9536824"/>
            <a:ext cx="9447911" cy="16617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p>
            <a:pPr algn="just"/>
            <a:r>
              <a:rPr lang="en-US"/>
              <a:t>Low-access status is determined by proximity to nearest store ranging from 1 mile in urban areas, and 20 with rural areas, as well as vehicle access.</a:t>
            </a:r>
            <a:endParaRPr/>
          </a:p>
        </p:txBody>
      </p:sp>
      <p:sp>
        <p:nvSpPr>
          <p:cNvPr id="337" name="Stacks Overflow"/>
          <p:cNvSpPr txBox="1"/>
          <p:nvPr/>
        </p:nvSpPr>
        <p:spPr>
          <a:xfrm>
            <a:off x="15259962" y="8742694"/>
            <a:ext cx="4064001" cy="7658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ctr">
              <a:lnSpc>
                <a:spcPct val="120000"/>
              </a:lnSpc>
              <a:defRPr sz="3200">
                <a:solidFill>
                  <a:srgbClr val="FFFFFF"/>
                </a:solidFill>
              </a:defRPr>
            </a:lvl1pPr>
          </a:lstStyle>
          <a:p>
            <a:r>
              <a:rPr lang="en-US" sz="4000" b="1"/>
              <a:t>Low Access</a:t>
            </a:r>
            <a:endParaRPr sz="4000" b="1"/>
          </a:p>
        </p:txBody>
      </p:sp>
      <p:sp>
        <p:nvSpPr>
          <p:cNvPr id="9" name="TextBox 8">
            <a:extLst>
              <a:ext uri="{FF2B5EF4-FFF2-40B4-BE49-F238E27FC236}">
                <a16:creationId xmlns:a16="http://schemas.microsoft.com/office/drawing/2014/main" id="{B1D7D634-2EB6-43DF-A27D-61D81E6CC37C}"/>
              </a:ext>
            </a:extLst>
          </p:cNvPr>
          <p:cNvSpPr txBox="1"/>
          <p:nvPr/>
        </p:nvSpPr>
        <p:spPr>
          <a:xfrm>
            <a:off x="15044964" y="13190337"/>
            <a:ext cx="8967788" cy="3406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rtl="0">
              <a:spcBef>
                <a:spcPts val="0"/>
              </a:spcBef>
              <a:spcAft>
                <a:spcPts val="0"/>
              </a:spcAft>
            </a:pPr>
            <a:r>
              <a:rPr lang="en-US" sz="1400" b="1" i="0" strike="noStrike">
                <a:solidFill>
                  <a:schemeClr val="tx1">
                    <a:lumMod val="40000"/>
                    <a:lumOff val="60000"/>
                  </a:schemeClr>
                </a:solidFill>
                <a:effectLst/>
                <a:latin typeface="Lato Light" panose="020F0502020204030203" pitchFamily="34" charset="0"/>
                <a:ea typeface="Lato Light" panose="020F0502020204030203" pitchFamily="34" charset="0"/>
                <a:cs typeface="Lato Light" panose="020F0502020204030203" pitchFamily="34" charset="0"/>
              </a:rPr>
              <a:t>Information from  USDA ERS: https://www.ers.usda.gov/webdocs/publications/82101/eib165_summary.pdf?v=0</a:t>
            </a:r>
            <a:endParaRPr lang="en-US" sz="1400" b="1">
              <a:solidFill>
                <a:schemeClr val="tx1">
                  <a:lumMod val="40000"/>
                  <a:lumOff val="60000"/>
                </a:schemeClr>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3" name="We Creates Stuff That Work.…">
            <a:extLst>
              <a:ext uri="{FF2B5EF4-FFF2-40B4-BE49-F238E27FC236}">
                <a16:creationId xmlns:a16="http://schemas.microsoft.com/office/drawing/2014/main" id="{9CD18640-7D75-4010-973E-4B45B8FC35C7}"/>
              </a:ext>
            </a:extLst>
          </p:cNvPr>
          <p:cNvSpPr txBox="1"/>
          <p:nvPr/>
        </p:nvSpPr>
        <p:spPr>
          <a:xfrm>
            <a:off x="4637740" y="1630502"/>
            <a:ext cx="15108520" cy="30993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ctr">
              <a:lnSpc>
                <a:spcPct val="120000"/>
              </a:lnSpc>
              <a:defRPr sz="5600">
                <a:solidFill>
                  <a:srgbClr val="FFFFFF"/>
                </a:solidFill>
              </a:defRPr>
            </a:pPr>
            <a:r>
              <a:rPr lang="en-US"/>
              <a:t>Low Income - Low Access (LILA) communities are areas with limited accessibility to viable, healthy food options.</a:t>
            </a:r>
          </a:p>
        </p:txBody>
      </p:sp>
      <p:pic>
        <p:nvPicPr>
          <p:cNvPr id="8" name="Graphic 9" descr="Money with solid fill">
            <a:extLst>
              <a:ext uri="{FF2B5EF4-FFF2-40B4-BE49-F238E27FC236}">
                <a16:creationId xmlns:a16="http://schemas.microsoft.com/office/drawing/2014/main" id="{54B557DC-1BD7-3679-A0F3-A04358544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0828" y="4891078"/>
            <a:ext cx="3962400" cy="3978612"/>
          </a:xfrm>
          <a:prstGeom prst="rect">
            <a:avLst/>
          </a:prstGeom>
        </p:spPr>
      </p:pic>
      <p:pic>
        <p:nvPicPr>
          <p:cNvPr id="10" name="Graphic 10" descr="Car with solid fill">
            <a:extLst>
              <a:ext uri="{FF2B5EF4-FFF2-40B4-BE49-F238E27FC236}">
                <a16:creationId xmlns:a16="http://schemas.microsoft.com/office/drawing/2014/main" id="{DE79EE46-284E-500E-677C-33545E9071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797364" y="4794258"/>
            <a:ext cx="4773037" cy="480546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p:cNvSpPr/>
          <p:nvPr/>
        </p:nvSpPr>
        <p:spPr>
          <a:xfrm>
            <a:off x="2233756" y="6991349"/>
            <a:ext cx="19874402" cy="5165885"/>
          </a:xfrm>
          <a:prstGeom prst="rect">
            <a:avLst/>
          </a:prstGeom>
          <a:solidFill>
            <a:srgbClr val="8E92BB">
              <a:alpha val="6131"/>
            </a:srgbClr>
          </a:solidFill>
          <a:ln w="12700">
            <a:miter lim="400000"/>
          </a:ln>
        </p:spPr>
        <p:txBody>
          <a:bodyPr lIns="0" tIns="0" rIns="0" bIns="0"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29" name="Rectangle"/>
          <p:cNvSpPr/>
          <p:nvPr/>
        </p:nvSpPr>
        <p:spPr>
          <a:xfrm>
            <a:off x="2254799" y="1504950"/>
            <a:ext cx="19874402" cy="5165885"/>
          </a:xfrm>
          <a:prstGeom prst="rect">
            <a:avLst/>
          </a:prstGeom>
          <a:solidFill>
            <a:srgbClr val="8E92BB">
              <a:alpha val="6131"/>
            </a:srgbClr>
          </a:solidFill>
          <a:ln w="12700">
            <a:miter lim="400000"/>
          </a:ln>
        </p:spPr>
        <p:txBody>
          <a:bodyPr lIns="0" tIns="0" rIns="0" bIns="0"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0" name="Shape">
            <a:extLst>
              <a:ext uri="{FF2B5EF4-FFF2-40B4-BE49-F238E27FC236}">
                <a16:creationId xmlns:a16="http://schemas.microsoft.com/office/drawing/2014/main" id="{676DC5B0-AEF8-4667-9E7B-4782ADFD5ED4}"/>
              </a:ext>
            </a:extLst>
          </p:cNvPr>
          <p:cNvSpPr/>
          <p:nvPr/>
        </p:nvSpPr>
        <p:spPr>
          <a:xfrm>
            <a:off x="3700890" y="3814987"/>
            <a:ext cx="1113295" cy="1113304"/>
          </a:xfrm>
          <a:custGeom>
            <a:avLst/>
            <a:gdLst/>
            <a:ahLst/>
            <a:cxnLst>
              <a:cxn ang="0">
                <a:pos x="wd2" y="hd2"/>
              </a:cxn>
              <a:cxn ang="5400000">
                <a:pos x="wd2" y="hd2"/>
              </a:cxn>
              <a:cxn ang="10800000">
                <a:pos x="wd2" y="hd2"/>
              </a:cxn>
              <a:cxn ang="16200000">
                <a:pos x="wd2" y="hd2"/>
              </a:cxn>
            </a:cxnLst>
            <a:rect l="0" t="0" r="r" b="b"/>
            <a:pathLst>
              <a:path w="21600" h="21600" extrusionOk="0">
                <a:moveTo>
                  <a:pt x="20925" y="10125"/>
                </a:moveTo>
                <a:cubicBezTo>
                  <a:pt x="20250" y="10125"/>
                  <a:pt x="20250" y="10125"/>
                  <a:pt x="20250" y="10125"/>
                </a:cubicBezTo>
                <a:cubicBezTo>
                  <a:pt x="19913" y="5400"/>
                  <a:pt x="16200" y="1687"/>
                  <a:pt x="11475" y="1350"/>
                </a:cubicBezTo>
                <a:cubicBezTo>
                  <a:pt x="11475" y="675"/>
                  <a:pt x="11475" y="675"/>
                  <a:pt x="11475" y="675"/>
                </a:cubicBezTo>
                <a:cubicBezTo>
                  <a:pt x="11475" y="337"/>
                  <a:pt x="11138" y="0"/>
                  <a:pt x="10800" y="0"/>
                </a:cubicBezTo>
                <a:cubicBezTo>
                  <a:pt x="10462" y="0"/>
                  <a:pt x="10125" y="337"/>
                  <a:pt x="10125" y="675"/>
                </a:cubicBezTo>
                <a:cubicBezTo>
                  <a:pt x="10125" y="1350"/>
                  <a:pt x="10125" y="1350"/>
                  <a:pt x="10125" y="1350"/>
                </a:cubicBezTo>
                <a:cubicBezTo>
                  <a:pt x="5400" y="1687"/>
                  <a:pt x="1687" y="5400"/>
                  <a:pt x="1350" y="10125"/>
                </a:cubicBezTo>
                <a:cubicBezTo>
                  <a:pt x="675" y="10125"/>
                  <a:pt x="675" y="10125"/>
                  <a:pt x="675" y="10125"/>
                </a:cubicBezTo>
                <a:cubicBezTo>
                  <a:pt x="337" y="10125"/>
                  <a:pt x="0" y="10462"/>
                  <a:pt x="0" y="10800"/>
                </a:cubicBezTo>
                <a:cubicBezTo>
                  <a:pt x="0" y="11138"/>
                  <a:pt x="337" y="11475"/>
                  <a:pt x="675" y="11475"/>
                </a:cubicBezTo>
                <a:cubicBezTo>
                  <a:pt x="1350" y="11475"/>
                  <a:pt x="1350" y="11475"/>
                  <a:pt x="1350" y="11475"/>
                </a:cubicBezTo>
                <a:cubicBezTo>
                  <a:pt x="1687" y="16200"/>
                  <a:pt x="5400" y="19913"/>
                  <a:pt x="10125" y="20250"/>
                </a:cubicBezTo>
                <a:cubicBezTo>
                  <a:pt x="10125" y="20925"/>
                  <a:pt x="10125" y="20925"/>
                  <a:pt x="10125" y="20925"/>
                </a:cubicBezTo>
                <a:cubicBezTo>
                  <a:pt x="10125" y="21263"/>
                  <a:pt x="10462" y="21600"/>
                  <a:pt x="10800" y="21600"/>
                </a:cubicBezTo>
                <a:cubicBezTo>
                  <a:pt x="11138" y="21600"/>
                  <a:pt x="11475" y="21263"/>
                  <a:pt x="11475" y="20925"/>
                </a:cubicBezTo>
                <a:cubicBezTo>
                  <a:pt x="11475" y="20250"/>
                  <a:pt x="11475" y="20250"/>
                  <a:pt x="11475" y="20250"/>
                </a:cubicBezTo>
                <a:cubicBezTo>
                  <a:pt x="16200" y="19913"/>
                  <a:pt x="19913" y="16200"/>
                  <a:pt x="20250" y="11475"/>
                </a:cubicBezTo>
                <a:cubicBezTo>
                  <a:pt x="20925" y="11475"/>
                  <a:pt x="20925" y="11475"/>
                  <a:pt x="20925" y="11475"/>
                </a:cubicBezTo>
                <a:cubicBezTo>
                  <a:pt x="21263" y="11475"/>
                  <a:pt x="21600" y="11138"/>
                  <a:pt x="21600" y="10800"/>
                </a:cubicBezTo>
                <a:cubicBezTo>
                  <a:pt x="21600" y="10462"/>
                  <a:pt x="21263" y="10125"/>
                  <a:pt x="20925" y="10125"/>
                </a:cubicBezTo>
                <a:close/>
                <a:moveTo>
                  <a:pt x="18225" y="11475"/>
                </a:moveTo>
                <a:cubicBezTo>
                  <a:pt x="18900" y="11475"/>
                  <a:pt x="18900" y="11475"/>
                  <a:pt x="18900" y="11475"/>
                </a:cubicBezTo>
                <a:cubicBezTo>
                  <a:pt x="18562" y="15356"/>
                  <a:pt x="15356" y="18562"/>
                  <a:pt x="11475" y="18900"/>
                </a:cubicBezTo>
                <a:cubicBezTo>
                  <a:pt x="11475" y="18225"/>
                  <a:pt x="11475" y="18225"/>
                  <a:pt x="11475" y="18225"/>
                </a:cubicBezTo>
                <a:cubicBezTo>
                  <a:pt x="11475" y="17888"/>
                  <a:pt x="11138" y="17550"/>
                  <a:pt x="10800" y="17550"/>
                </a:cubicBezTo>
                <a:cubicBezTo>
                  <a:pt x="10462" y="17550"/>
                  <a:pt x="10125" y="17888"/>
                  <a:pt x="10125" y="18225"/>
                </a:cubicBezTo>
                <a:cubicBezTo>
                  <a:pt x="10125" y="18900"/>
                  <a:pt x="10125" y="18900"/>
                  <a:pt x="10125" y="18900"/>
                </a:cubicBezTo>
                <a:cubicBezTo>
                  <a:pt x="6244" y="18562"/>
                  <a:pt x="3038" y="15356"/>
                  <a:pt x="2700" y="11475"/>
                </a:cubicBezTo>
                <a:cubicBezTo>
                  <a:pt x="3375" y="11475"/>
                  <a:pt x="3375" y="11475"/>
                  <a:pt x="3375" y="11475"/>
                </a:cubicBezTo>
                <a:cubicBezTo>
                  <a:pt x="3713" y="11475"/>
                  <a:pt x="4050" y="11138"/>
                  <a:pt x="4050" y="10800"/>
                </a:cubicBezTo>
                <a:cubicBezTo>
                  <a:pt x="4050" y="10462"/>
                  <a:pt x="3713" y="10125"/>
                  <a:pt x="3375" y="10125"/>
                </a:cubicBezTo>
                <a:cubicBezTo>
                  <a:pt x="2700" y="10125"/>
                  <a:pt x="2700" y="10125"/>
                  <a:pt x="2700" y="10125"/>
                </a:cubicBezTo>
                <a:cubicBezTo>
                  <a:pt x="3038" y="6244"/>
                  <a:pt x="6244" y="3038"/>
                  <a:pt x="10125" y="2700"/>
                </a:cubicBezTo>
                <a:cubicBezTo>
                  <a:pt x="10125" y="3375"/>
                  <a:pt x="10125" y="3375"/>
                  <a:pt x="10125" y="3375"/>
                </a:cubicBezTo>
                <a:cubicBezTo>
                  <a:pt x="10125" y="3713"/>
                  <a:pt x="10462" y="4050"/>
                  <a:pt x="10800" y="4050"/>
                </a:cubicBezTo>
                <a:cubicBezTo>
                  <a:pt x="11138" y="4050"/>
                  <a:pt x="11475" y="3713"/>
                  <a:pt x="11475" y="3375"/>
                </a:cubicBezTo>
                <a:cubicBezTo>
                  <a:pt x="11475" y="2700"/>
                  <a:pt x="11475" y="2700"/>
                  <a:pt x="11475" y="2700"/>
                </a:cubicBezTo>
                <a:cubicBezTo>
                  <a:pt x="15356" y="3038"/>
                  <a:pt x="18562" y="6244"/>
                  <a:pt x="18900" y="10125"/>
                </a:cubicBezTo>
                <a:cubicBezTo>
                  <a:pt x="18225" y="10125"/>
                  <a:pt x="18225" y="10125"/>
                  <a:pt x="18225" y="10125"/>
                </a:cubicBezTo>
                <a:cubicBezTo>
                  <a:pt x="17888" y="10125"/>
                  <a:pt x="17550" y="10462"/>
                  <a:pt x="17550" y="10800"/>
                </a:cubicBezTo>
                <a:cubicBezTo>
                  <a:pt x="17550" y="11138"/>
                  <a:pt x="17888" y="11475"/>
                  <a:pt x="18225" y="11475"/>
                </a:cubicBezTo>
                <a:close/>
              </a:path>
            </a:pathLst>
          </a:custGeom>
          <a:solidFill>
            <a:schemeClr val="accent2">
              <a:lumMod val="60000"/>
              <a:lumOff val="40000"/>
            </a:schemeClr>
          </a:solidFill>
          <a:ln w="12700">
            <a:miter lim="400000"/>
          </a:ln>
        </p:spPr>
        <p:txBody>
          <a:bodyPr lIns="45719" rIns="45719"/>
          <a:lstStyle/>
          <a:p>
            <a:pPr defTabSz="2438338">
              <a:lnSpc>
                <a:spcPct val="100000"/>
              </a:lnSpc>
              <a:defRPr sz="4800">
                <a:solidFill>
                  <a:srgbClr val="27282D"/>
                </a:solidFill>
                <a:latin typeface="Calibri"/>
                <a:ea typeface="Calibri"/>
                <a:cs typeface="Calibri"/>
                <a:sym typeface="Calibri"/>
              </a:defRPr>
            </a:pPr>
            <a:endParaRPr/>
          </a:p>
        </p:txBody>
      </p:sp>
      <p:sp>
        <p:nvSpPr>
          <p:cNvPr id="130"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p:cNvSpPr txBox="1"/>
          <p:nvPr/>
        </p:nvSpPr>
        <p:spPr>
          <a:xfrm>
            <a:off x="5923541" y="2681926"/>
            <a:ext cx="15096304" cy="363997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lang="en-US" sz="3200" b="1">
                <a:solidFill>
                  <a:schemeClr val="tx1">
                    <a:lumMod val="20000"/>
                    <a:lumOff val="80000"/>
                  </a:schemeClr>
                </a:solidFill>
              </a:rPr>
              <a:t>Issue</a:t>
            </a:r>
          </a:p>
          <a:p>
            <a:r>
              <a:rPr lang="en-US" sz="2800"/>
              <a:t>USDA </a:t>
            </a:r>
            <a:r>
              <a:rPr lang="en-US" sz="2800" u="sng">
                <a:solidFill>
                  <a:schemeClr val="tx1">
                    <a:lumMod val="20000"/>
                    <a:lumOff val="80000"/>
                  </a:schemeClr>
                </a:solidFill>
              </a:rPr>
              <a:t>defines</a:t>
            </a:r>
            <a:r>
              <a:rPr lang="en-US" sz="2800"/>
              <a:t> LILA communities with Census Data every 5 to 10 years.</a:t>
            </a:r>
          </a:p>
          <a:p>
            <a:endParaRPr lang="en-US" sz="3200"/>
          </a:p>
          <a:p>
            <a:r>
              <a:rPr lang="en-US" sz="3200" b="1">
                <a:solidFill>
                  <a:schemeClr val="tx1">
                    <a:lumMod val="20000"/>
                    <a:lumOff val="80000"/>
                  </a:schemeClr>
                </a:solidFill>
              </a:rPr>
              <a:t>Objective</a:t>
            </a:r>
          </a:p>
          <a:p>
            <a:r>
              <a:rPr lang="en-US" sz="2800" u="sng">
                <a:solidFill>
                  <a:schemeClr val="tx1">
                    <a:lumMod val="20000"/>
                    <a:lumOff val="80000"/>
                  </a:schemeClr>
                </a:solidFill>
              </a:rPr>
              <a:t>Predict</a:t>
            </a:r>
            <a:r>
              <a:rPr lang="en-US" sz="2800"/>
              <a:t> LILA communities at a faster rate using researched data excluding information used to create the USDA LILA definition.</a:t>
            </a:r>
            <a:endParaRPr sz="2800"/>
          </a:p>
        </p:txBody>
      </p:sp>
      <p:sp>
        <p:nvSpPr>
          <p:cNvPr id="131" name="Stacks Overflow"/>
          <p:cNvSpPr txBox="1"/>
          <p:nvPr/>
        </p:nvSpPr>
        <p:spPr>
          <a:xfrm>
            <a:off x="3406680" y="1858871"/>
            <a:ext cx="4554227" cy="7658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20000"/>
              </a:lnSpc>
              <a:defRPr sz="3200">
                <a:solidFill>
                  <a:srgbClr val="FFFFFF"/>
                </a:solidFill>
              </a:defRPr>
            </a:lvl1pPr>
          </a:lstStyle>
          <a:p>
            <a:r>
              <a:rPr lang="en-US" sz="4000"/>
              <a:t>Business Objective</a:t>
            </a:r>
            <a:endParaRPr sz="4000"/>
          </a:p>
        </p:txBody>
      </p:sp>
      <p:sp>
        <p:nvSpPr>
          <p:cNvPr id="133"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p:cNvSpPr txBox="1"/>
          <p:nvPr/>
        </p:nvSpPr>
        <p:spPr>
          <a:xfrm>
            <a:off x="5923541" y="7802756"/>
            <a:ext cx="15096304" cy="412241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r>
              <a:rPr lang="en-US" sz="3200" b="1">
                <a:solidFill>
                  <a:schemeClr val="tx1">
                    <a:lumMod val="20000"/>
                    <a:lumOff val="80000"/>
                  </a:schemeClr>
                </a:solidFill>
              </a:rPr>
              <a:t>Identified Key Variables </a:t>
            </a:r>
          </a:p>
          <a:p>
            <a:r>
              <a:rPr lang="en-US"/>
              <a:t> ‘Proportion of Households Units Using SNAP Benefits’</a:t>
            </a:r>
          </a:p>
          <a:p>
            <a:r>
              <a:rPr lang="en-US"/>
              <a:t> ‘Property Value’</a:t>
            </a:r>
          </a:p>
          <a:p>
            <a:r>
              <a:rPr lang="en-US" sz="3200" b="1">
                <a:solidFill>
                  <a:schemeClr val="tx1">
                    <a:lumMod val="20000"/>
                    <a:lumOff val="80000"/>
                  </a:schemeClr>
                </a:solidFill>
              </a:rPr>
              <a:t>Created a Model with Accurate Predictions</a:t>
            </a:r>
          </a:p>
          <a:p>
            <a:r>
              <a:rPr lang="en-US"/>
              <a:t>Correctly identifies 78.5% of most recent LILA communities.</a:t>
            </a:r>
          </a:p>
          <a:p>
            <a:r>
              <a:rPr lang="en-US" sz="3200" b="1">
                <a:solidFill>
                  <a:schemeClr val="tx1">
                    <a:lumMod val="20000"/>
                    <a:lumOff val="80000"/>
                  </a:schemeClr>
                </a:solidFill>
              </a:rPr>
              <a:t>Found Insights From False Positives</a:t>
            </a:r>
          </a:p>
          <a:p>
            <a:r>
              <a:rPr lang="en-US"/>
              <a:t>Communities at potential risk and area for further research.</a:t>
            </a:r>
          </a:p>
        </p:txBody>
      </p:sp>
      <p:sp>
        <p:nvSpPr>
          <p:cNvPr id="134" name="Design &amp; Development"/>
          <p:cNvSpPr txBox="1"/>
          <p:nvPr/>
        </p:nvSpPr>
        <p:spPr>
          <a:xfrm>
            <a:off x="3406680" y="7208175"/>
            <a:ext cx="8559620" cy="7658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nSpc>
                <a:spcPct val="120000"/>
              </a:lnSpc>
              <a:defRPr sz="3200">
                <a:solidFill>
                  <a:srgbClr val="FFFFFF"/>
                </a:solidFill>
              </a:defRPr>
            </a:lvl1pPr>
          </a:lstStyle>
          <a:p>
            <a:r>
              <a:rPr lang="en-US" sz="4000"/>
              <a:t>Project Outcomes</a:t>
            </a:r>
            <a:endParaRPr sz="4000"/>
          </a:p>
        </p:txBody>
      </p:sp>
      <p:sp>
        <p:nvSpPr>
          <p:cNvPr id="135" name="Shape"/>
          <p:cNvSpPr/>
          <p:nvPr/>
        </p:nvSpPr>
        <p:spPr>
          <a:xfrm>
            <a:off x="3601928" y="9323916"/>
            <a:ext cx="1311221" cy="1088557"/>
          </a:xfrm>
          <a:custGeom>
            <a:avLst/>
            <a:gdLst/>
            <a:ahLst/>
            <a:cxnLst>
              <a:cxn ang="0">
                <a:pos x="wd2" y="hd2"/>
              </a:cxn>
              <a:cxn ang="5400000">
                <a:pos x="wd2" y="hd2"/>
              </a:cxn>
              <a:cxn ang="10800000">
                <a:pos x="wd2" y="hd2"/>
              </a:cxn>
              <a:cxn ang="16200000">
                <a:pos x="wd2" y="hd2"/>
              </a:cxn>
            </a:cxnLst>
            <a:rect l="0" t="0" r="r" b="b"/>
            <a:pathLst>
              <a:path w="21600" h="21600" extrusionOk="0">
                <a:moveTo>
                  <a:pt x="19870" y="10877"/>
                </a:moveTo>
                <a:lnTo>
                  <a:pt x="10673" y="20503"/>
                </a:lnTo>
                <a:lnTo>
                  <a:pt x="1566" y="17163"/>
                </a:lnTo>
                <a:lnTo>
                  <a:pt x="5075" y="13095"/>
                </a:lnTo>
                <a:lnTo>
                  <a:pt x="10336" y="15023"/>
                </a:lnTo>
                <a:lnTo>
                  <a:pt x="10867" y="15218"/>
                </a:lnTo>
                <a:lnTo>
                  <a:pt x="11109" y="14965"/>
                </a:lnTo>
                <a:lnTo>
                  <a:pt x="11207" y="14862"/>
                </a:lnTo>
                <a:lnTo>
                  <a:pt x="16065" y="9778"/>
                </a:lnTo>
                <a:cubicBezTo>
                  <a:pt x="16065" y="9778"/>
                  <a:pt x="19870" y="10877"/>
                  <a:pt x="19870" y="10877"/>
                </a:cubicBezTo>
                <a:close/>
                <a:moveTo>
                  <a:pt x="1646" y="10811"/>
                </a:moveTo>
                <a:lnTo>
                  <a:pt x="10927" y="1098"/>
                </a:lnTo>
                <a:lnTo>
                  <a:pt x="19954" y="4407"/>
                </a:lnTo>
                <a:lnTo>
                  <a:pt x="10673" y="14120"/>
                </a:lnTo>
                <a:lnTo>
                  <a:pt x="10585" y="14088"/>
                </a:lnTo>
                <a:cubicBezTo>
                  <a:pt x="10585" y="14088"/>
                  <a:pt x="1646" y="10811"/>
                  <a:pt x="1646" y="10811"/>
                </a:cubicBezTo>
                <a:close/>
                <a:moveTo>
                  <a:pt x="21600" y="3985"/>
                </a:moveTo>
                <a:lnTo>
                  <a:pt x="10733" y="0"/>
                </a:lnTo>
                <a:lnTo>
                  <a:pt x="0" y="11233"/>
                </a:lnTo>
                <a:lnTo>
                  <a:pt x="4183" y="12767"/>
                </a:lnTo>
                <a:lnTo>
                  <a:pt x="0" y="17616"/>
                </a:lnTo>
                <a:lnTo>
                  <a:pt x="10867" y="21600"/>
                </a:lnTo>
                <a:lnTo>
                  <a:pt x="21600" y="10367"/>
                </a:lnTo>
                <a:lnTo>
                  <a:pt x="16821" y="8987"/>
                </a:lnTo>
                <a:cubicBezTo>
                  <a:pt x="16821" y="8987"/>
                  <a:pt x="21600" y="3985"/>
                  <a:pt x="21600" y="3985"/>
                </a:cubicBezTo>
                <a:close/>
              </a:path>
            </a:pathLst>
          </a:custGeom>
          <a:solidFill>
            <a:srgbClr val="6AB2F2"/>
          </a:soli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1"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AC6A01EB-DFFD-B3B0-E488-0AF0C70FA915}"/>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satOff val="-15798"/>
                <a:lumOff val="-17517"/>
              </a:schemeClr>
            </a:gs>
            <a:gs pos="100000">
              <a:srgbClr val="4646B5"/>
            </a:gs>
          </a:gsLst>
          <a:lin ang="2509508" scaled="0"/>
        </a:gradFill>
        <a:effectLst/>
      </p:bgPr>
    </p:bg>
    <p:spTree>
      <p:nvGrpSpPr>
        <p:cNvPr id="1" name=""/>
        <p:cNvGrpSpPr/>
        <p:nvPr/>
      </p:nvGrpSpPr>
      <p:grpSpPr>
        <a:xfrm>
          <a:off x="0" y="0"/>
          <a:ext cx="0" cy="0"/>
          <a:chOff x="0" y="0"/>
          <a:chExt cx="0" cy="0"/>
        </a:xfrm>
      </p:grpSpPr>
      <p:pic>
        <p:nvPicPr>
          <p:cNvPr id="7" name="Graphic 8" descr="Arrow circle with solid fill">
            <a:extLst>
              <a:ext uri="{FF2B5EF4-FFF2-40B4-BE49-F238E27FC236}">
                <a16:creationId xmlns:a16="http://schemas.microsoft.com/office/drawing/2014/main" id="{9C4413BA-B522-6FA6-B1A4-A145C051BFFE}"/>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r:embed="rId3"/>
              </a:ext>
            </a:extLst>
          </a:blip>
          <a:srcRect t="21904" b="21904"/>
          <a:stretch/>
        </p:blipFill>
        <p:spPr>
          <a:xfrm>
            <a:off x="-45769" y="0"/>
            <a:ext cx="24409828" cy="13716000"/>
          </a:xfrm>
          <a:solidFill>
            <a:schemeClr val="tx2">
              <a:lumMod val="50000"/>
              <a:alpha val="70000"/>
            </a:schemeClr>
          </a:solidFill>
        </p:spPr>
      </p:pic>
      <p:sp>
        <p:nvSpPr>
          <p:cNvPr id="476" name="Today’s Science is Technology for Tomorrow. Every once in a while, a new technology, an old problem, and a big idea turn into an innovation"/>
          <p:cNvSpPr txBox="1"/>
          <p:nvPr/>
        </p:nvSpPr>
        <p:spPr>
          <a:xfrm>
            <a:off x="5333277" y="4358008"/>
            <a:ext cx="13613054" cy="26939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ctr">
              <a:lnSpc>
                <a:spcPct val="120000"/>
              </a:lnSpc>
              <a:defRPr sz="5600" i="1">
                <a:solidFill>
                  <a:srgbClr val="FFFFFF"/>
                </a:solidFill>
              </a:defRPr>
            </a:lvl1pPr>
          </a:lstStyle>
          <a:p>
            <a:r>
              <a:rPr lang="en-US" sz="3600">
                <a:solidFill>
                  <a:srgbClr val="8EA5BA"/>
                </a:solidFill>
              </a:rPr>
              <a:t>"In a country that wastes billions of pounds of food each year, it's almost shocking that anyone in America goes hungry. Yet every day, there are </a:t>
            </a:r>
            <a:r>
              <a:rPr lang="en-US" sz="3600" b="1"/>
              <a:t>millions of children and adults who do not get the meals they need to thrive."</a:t>
            </a:r>
            <a:endParaRPr lang="en-US" sz="3600">
              <a:solidFill>
                <a:srgbClr val="8EA5BA"/>
              </a:solidFill>
            </a:endParaRPr>
          </a:p>
        </p:txBody>
      </p:sp>
      <p:sp>
        <p:nvSpPr>
          <p:cNvPr id="477" name="CUPU JONES"/>
          <p:cNvSpPr txBox="1"/>
          <p:nvPr/>
        </p:nvSpPr>
        <p:spPr>
          <a:xfrm>
            <a:off x="10521929" y="7368168"/>
            <a:ext cx="3265317"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Feeding America</a:t>
            </a:r>
          </a:p>
        </p:txBody>
      </p:sp>
      <p:sp>
        <p:nvSpPr>
          <p:cNvPr id="478" name="Line"/>
          <p:cNvSpPr/>
          <p:nvPr/>
        </p:nvSpPr>
        <p:spPr>
          <a:xfrm>
            <a:off x="7269387" y="7305833"/>
            <a:ext cx="9522498" cy="1"/>
          </a:xfrm>
          <a:prstGeom prst="line">
            <a:avLst/>
          </a:prstGeom>
          <a:ln w="12700">
            <a:solidFill>
              <a:srgbClr val="FFFFFF"/>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grpSp>
        <p:nvGrpSpPr>
          <p:cNvPr id="11" name="Group 10">
            <a:extLst>
              <a:ext uri="{FF2B5EF4-FFF2-40B4-BE49-F238E27FC236}">
                <a16:creationId xmlns:a16="http://schemas.microsoft.com/office/drawing/2014/main" id="{04278A1C-6682-32B5-D683-5DC7549E87B3}"/>
              </a:ext>
            </a:extLst>
          </p:cNvPr>
          <p:cNvGrpSpPr/>
          <p:nvPr/>
        </p:nvGrpSpPr>
        <p:grpSpPr>
          <a:xfrm>
            <a:off x="11149352" y="1752538"/>
            <a:ext cx="1959711" cy="2119494"/>
            <a:chOff x="10895273" y="2630135"/>
            <a:chExt cx="2593453" cy="2994661"/>
          </a:xfrm>
        </p:grpSpPr>
        <p:sp>
          <p:nvSpPr>
            <p:cNvPr id="479" name="Polygon"/>
            <p:cNvSpPr/>
            <p:nvPr/>
          </p:nvSpPr>
          <p:spPr>
            <a:xfrm>
              <a:off x="10895273" y="2630135"/>
              <a:ext cx="2593453" cy="2994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soli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pic>
          <p:nvPicPr>
            <p:cNvPr id="10" name="Graphic 10" descr="Fork and knife with solid fill">
              <a:extLst>
                <a:ext uri="{FF2B5EF4-FFF2-40B4-BE49-F238E27FC236}">
                  <a16:creationId xmlns:a16="http://schemas.microsoft.com/office/drawing/2014/main" id="{4B9B1611-7D0A-0128-0AD8-C8B1BCE1D7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39012" y="3302669"/>
              <a:ext cx="1683944" cy="1668855"/>
            </a:xfrm>
            <a:prstGeom prst="rect">
              <a:avLst/>
            </a:prstGeom>
          </p:spPr>
        </p:pic>
      </p:grpSp>
      <p:sp>
        <p:nvSpPr>
          <p:cNvPr id="9" name="Today’s Science is Technology for Tomorrow. Every once in a while, a new technology, an old problem, and a big idea turn into an innovation">
            <a:extLst>
              <a:ext uri="{FF2B5EF4-FFF2-40B4-BE49-F238E27FC236}">
                <a16:creationId xmlns:a16="http://schemas.microsoft.com/office/drawing/2014/main" id="{07DE23FB-27F0-E19E-FE55-C72596DB8ABD}"/>
              </a:ext>
            </a:extLst>
          </p:cNvPr>
          <p:cNvSpPr txBox="1"/>
          <p:nvPr/>
        </p:nvSpPr>
        <p:spPr>
          <a:xfrm>
            <a:off x="5360607" y="8406007"/>
            <a:ext cx="13613054" cy="26939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ctr">
              <a:lnSpc>
                <a:spcPct val="120000"/>
              </a:lnSpc>
              <a:defRPr sz="5600" i="1">
                <a:solidFill>
                  <a:srgbClr val="FFFFFF"/>
                </a:solidFill>
              </a:defRPr>
            </a:lvl1pPr>
          </a:lstStyle>
          <a:p>
            <a:r>
              <a:rPr lang="en-US" sz="3600">
                <a:solidFill>
                  <a:srgbClr val="8EA5BA"/>
                </a:solidFill>
              </a:rPr>
              <a:t>"The mission of USDA's Economic Research Service is to </a:t>
            </a:r>
            <a:r>
              <a:rPr lang="en-US" sz="3600" b="1"/>
              <a:t>anticipate trends and emerging issues </a:t>
            </a:r>
            <a:r>
              <a:rPr lang="en-US" sz="3600">
                <a:solidFill>
                  <a:srgbClr val="8EA5BA"/>
                </a:solidFill>
              </a:rPr>
              <a:t>in agriculture, food, the environment, and rural America ... </a:t>
            </a:r>
            <a:r>
              <a:rPr lang="en-US" sz="3600" b="1"/>
              <a:t>to inform and enhance public and private decision making.</a:t>
            </a:r>
            <a:r>
              <a:rPr lang="en-US" sz="3600"/>
              <a:t>"</a:t>
            </a:r>
            <a:endParaRPr lang="en-US" sz="3600" i="0"/>
          </a:p>
        </p:txBody>
      </p:sp>
      <p:sp>
        <p:nvSpPr>
          <p:cNvPr id="12" name="Line">
            <a:extLst>
              <a:ext uri="{FF2B5EF4-FFF2-40B4-BE49-F238E27FC236}">
                <a16:creationId xmlns:a16="http://schemas.microsoft.com/office/drawing/2014/main" id="{15609525-7D04-877D-1E33-5BB8EFFAA252}"/>
              </a:ext>
            </a:extLst>
          </p:cNvPr>
          <p:cNvSpPr/>
          <p:nvPr/>
        </p:nvSpPr>
        <p:spPr>
          <a:xfrm>
            <a:off x="7269822" y="11353835"/>
            <a:ext cx="9522498" cy="1"/>
          </a:xfrm>
          <a:prstGeom prst="line">
            <a:avLst/>
          </a:prstGeom>
          <a:ln w="12700">
            <a:solidFill>
              <a:srgbClr val="FFFFFF"/>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13" name="CUPU JONES">
            <a:extLst>
              <a:ext uri="{FF2B5EF4-FFF2-40B4-BE49-F238E27FC236}">
                <a16:creationId xmlns:a16="http://schemas.microsoft.com/office/drawing/2014/main" id="{D4D2FF19-3E13-9215-B0D4-9ADEA307B090}"/>
              </a:ext>
            </a:extLst>
          </p:cNvPr>
          <p:cNvSpPr txBox="1"/>
          <p:nvPr/>
        </p:nvSpPr>
        <p:spPr>
          <a:xfrm>
            <a:off x="11235059" y="11416169"/>
            <a:ext cx="1777731"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USDA ERS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What we guaranteed"/>
          <p:cNvSpPr txBox="1"/>
          <p:nvPr/>
        </p:nvSpPr>
        <p:spPr>
          <a:xfrm>
            <a:off x="2209803" y="2823438"/>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a:t>Motivation</a:t>
            </a:r>
            <a:endParaRPr/>
          </a:p>
        </p:txBody>
      </p:sp>
      <p:sp>
        <p:nvSpPr>
          <p:cNvPr id="181" name="presentation by eliah joe"/>
          <p:cNvSpPr txBox="1"/>
          <p:nvPr/>
        </p:nvSpPr>
        <p:spPr>
          <a:xfrm>
            <a:off x="2084289" y="2445923"/>
            <a:ext cx="3912931"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 Modeling rational</a:t>
            </a:r>
            <a:endParaRPr/>
          </a:p>
        </p:txBody>
      </p:sp>
      <p:sp>
        <p:nvSpPr>
          <p:cNvPr id="182" name="Line"/>
          <p:cNvSpPr/>
          <p:nvPr/>
        </p:nvSpPr>
        <p:spPr>
          <a:xfrm>
            <a:off x="2256883" y="4128069"/>
            <a:ext cx="9522498"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183" name="Rectangle"/>
          <p:cNvSpPr/>
          <p:nvPr/>
        </p:nvSpPr>
        <p:spPr>
          <a:xfrm>
            <a:off x="2275892" y="4809740"/>
            <a:ext cx="6363734" cy="6962754"/>
          </a:xfrm>
          <a:prstGeom prst="rect">
            <a:avLst/>
          </a:prstGeom>
          <a:solidFill>
            <a:srgbClr val="8E92BB">
              <a:alpha val="6131"/>
            </a:srgbClr>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4" name="Rectangle"/>
          <p:cNvSpPr/>
          <p:nvPr/>
        </p:nvSpPr>
        <p:spPr>
          <a:xfrm>
            <a:off x="9039540" y="4809740"/>
            <a:ext cx="6363734" cy="6962754"/>
          </a:xfrm>
          <a:prstGeom prst="rect">
            <a:avLst/>
          </a:prstGeom>
          <a:solidFill>
            <a:srgbClr val="8E92BB">
              <a:alpha val="6131"/>
            </a:srgbClr>
          </a:solidFill>
          <a:ln w="12700">
            <a:miter lim="400000"/>
          </a:ln>
        </p:spPr>
        <p:txBody>
          <a:bodyPr lIns="0" tIns="0" rIns="0" bIns="0"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5" name="Rectangle"/>
          <p:cNvSpPr/>
          <p:nvPr/>
        </p:nvSpPr>
        <p:spPr>
          <a:xfrm>
            <a:off x="15803188" y="4809740"/>
            <a:ext cx="6363734" cy="6962754"/>
          </a:xfrm>
          <a:prstGeom prst="rect">
            <a:avLst/>
          </a:prstGeom>
          <a:solidFill>
            <a:srgbClr val="8E92BB">
              <a:alpha val="6131"/>
            </a:srgbClr>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3" name="Donec id elit non mi porta gravida at eget metus. Sed posuere consectetur est"/>
          <p:cNvSpPr txBox="1"/>
          <p:nvPr/>
        </p:nvSpPr>
        <p:spPr>
          <a:xfrm>
            <a:off x="16405114" y="7969319"/>
            <a:ext cx="5159884" cy="58144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gn="ctr"/>
          </a:lstStyle>
          <a:p>
            <a:endParaRPr lang="en-US"/>
          </a:p>
        </p:txBody>
      </p:sp>
      <p:pic>
        <p:nvPicPr>
          <p:cNvPr id="2" name="Graphic 10" descr="Car with solid fill">
            <a:extLst>
              <a:ext uri="{FF2B5EF4-FFF2-40B4-BE49-F238E27FC236}">
                <a16:creationId xmlns:a16="http://schemas.microsoft.com/office/drawing/2014/main" id="{48030E0C-32A2-BCC7-DA89-94342718DE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42844" y="5320517"/>
            <a:ext cx="1824421" cy="1935802"/>
          </a:xfrm>
          <a:prstGeom prst="rect">
            <a:avLst/>
          </a:prstGeom>
        </p:spPr>
      </p:pic>
      <p:sp>
        <p:nvSpPr>
          <p:cNvPr id="3" name="Stacks Overflow">
            <a:extLst>
              <a:ext uri="{FF2B5EF4-FFF2-40B4-BE49-F238E27FC236}">
                <a16:creationId xmlns:a16="http://schemas.microsoft.com/office/drawing/2014/main" id="{8086BCA6-9296-181E-59BF-0B87ADA2253E}"/>
              </a:ext>
            </a:extLst>
          </p:cNvPr>
          <p:cNvSpPr txBox="1"/>
          <p:nvPr/>
        </p:nvSpPr>
        <p:spPr>
          <a:xfrm>
            <a:off x="3004117" y="6832538"/>
            <a:ext cx="4904065" cy="1296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nSpc>
                <a:spcPct val="120000"/>
              </a:lnSpc>
              <a:defRPr sz="3200">
                <a:solidFill>
                  <a:srgbClr val="FFFFFF"/>
                </a:solidFill>
              </a:defRPr>
            </a:lvl1pPr>
          </a:lstStyle>
          <a:p>
            <a:r>
              <a:rPr lang="en-US" sz="7200"/>
              <a:t>4,734</a:t>
            </a:r>
          </a:p>
        </p:txBody>
      </p:sp>
      <p:sp>
        <p:nvSpPr>
          <p:cNvPr id="4" name="Donec id elit non mi porta gravida at eget metus. Sed posuere consectetur est">
            <a:extLst>
              <a:ext uri="{FF2B5EF4-FFF2-40B4-BE49-F238E27FC236}">
                <a16:creationId xmlns:a16="http://schemas.microsoft.com/office/drawing/2014/main" id="{9395B4FA-5074-3239-D378-3EA4FF0BA6B8}"/>
              </a:ext>
            </a:extLst>
          </p:cNvPr>
          <p:cNvSpPr txBox="1"/>
          <p:nvPr/>
        </p:nvSpPr>
        <p:spPr>
          <a:xfrm>
            <a:off x="3003993" y="8249594"/>
            <a:ext cx="4904065" cy="22642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stStyle>
          <a:p>
            <a:r>
              <a:rPr lang="en-US">
                <a:solidFill>
                  <a:schemeClr val="tx1">
                    <a:lumMod val="20000"/>
                    <a:lumOff val="80000"/>
                  </a:schemeClr>
                </a:solidFill>
              </a:rPr>
              <a:t>Communities change in</a:t>
            </a:r>
            <a:endParaRPr lang="en-US"/>
          </a:p>
          <a:p>
            <a:r>
              <a:rPr lang="en-US" b="1">
                <a:solidFill>
                  <a:schemeClr val="accent2">
                    <a:lumMod val="60000"/>
                    <a:lumOff val="40000"/>
                  </a:schemeClr>
                </a:solidFill>
              </a:rPr>
              <a:t>Low-Access</a:t>
            </a:r>
            <a:r>
              <a:rPr lang="en-US">
                <a:solidFill>
                  <a:schemeClr val="accent2">
                    <a:lumMod val="60000"/>
                    <a:lumOff val="40000"/>
                  </a:schemeClr>
                </a:solidFill>
              </a:rPr>
              <a:t> </a:t>
            </a:r>
            <a:r>
              <a:rPr lang="en-US">
                <a:solidFill>
                  <a:schemeClr val="tx1">
                    <a:lumMod val="20000"/>
                    <a:lumOff val="80000"/>
                  </a:schemeClr>
                </a:solidFill>
              </a:rPr>
              <a:t>classification</a:t>
            </a:r>
          </a:p>
          <a:p>
            <a:r>
              <a:rPr lang="en-US">
                <a:solidFill>
                  <a:schemeClr val="tx1">
                    <a:lumMod val="20000"/>
                    <a:lumOff val="80000"/>
                  </a:schemeClr>
                </a:solidFill>
              </a:rPr>
              <a:t>from 2015-2019.</a:t>
            </a:r>
          </a:p>
          <a:p>
            <a:pPr>
              <a:lnSpc>
                <a:spcPct val="150000"/>
              </a:lnSpc>
            </a:pPr>
            <a:endParaRPr lang="en-US">
              <a:solidFill>
                <a:schemeClr val="tx1">
                  <a:lumMod val="20000"/>
                  <a:lumOff val="80000"/>
                </a:schemeClr>
              </a:solidFill>
            </a:endParaRPr>
          </a:p>
        </p:txBody>
      </p:sp>
      <p:pic>
        <p:nvPicPr>
          <p:cNvPr id="5" name="Graphic 9" descr="Money with solid fill">
            <a:extLst>
              <a:ext uri="{FF2B5EF4-FFF2-40B4-BE49-F238E27FC236}">
                <a16:creationId xmlns:a16="http://schemas.microsoft.com/office/drawing/2014/main" id="{62B4D7B6-7D4B-2515-623E-C400156B00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58636" y="5432205"/>
            <a:ext cx="1533733" cy="1708825"/>
          </a:xfrm>
          <a:prstGeom prst="rect">
            <a:avLst/>
          </a:prstGeom>
        </p:spPr>
      </p:pic>
      <p:sp>
        <p:nvSpPr>
          <p:cNvPr id="6" name="Design &amp; Development">
            <a:extLst>
              <a:ext uri="{FF2B5EF4-FFF2-40B4-BE49-F238E27FC236}">
                <a16:creationId xmlns:a16="http://schemas.microsoft.com/office/drawing/2014/main" id="{BF85E7C8-04B3-A9B9-8FF8-06B995DAEEC6}"/>
              </a:ext>
            </a:extLst>
          </p:cNvPr>
          <p:cNvSpPr txBox="1"/>
          <p:nvPr/>
        </p:nvSpPr>
        <p:spPr>
          <a:xfrm>
            <a:off x="9789538" y="6827990"/>
            <a:ext cx="4861815" cy="1296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nSpc>
                <a:spcPct val="120000"/>
              </a:lnSpc>
              <a:defRPr sz="3200">
                <a:solidFill>
                  <a:srgbClr val="FFFFFF"/>
                </a:solidFill>
              </a:defRPr>
            </a:lvl1pPr>
          </a:lstStyle>
          <a:p>
            <a:r>
              <a:rPr lang="en-US" sz="7200"/>
              <a:t>1,352</a:t>
            </a:r>
          </a:p>
        </p:txBody>
      </p:sp>
      <p:sp>
        <p:nvSpPr>
          <p:cNvPr id="7" name="Donec id elit non mi porta gravida at eget metus. Sed posuere consectetur est">
            <a:extLst>
              <a:ext uri="{FF2B5EF4-FFF2-40B4-BE49-F238E27FC236}">
                <a16:creationId xmlns:a16="http://schemas.microsoft.com/office/drawing/2014/main" id="{625C2DE3-F47B-25A9-D9CB-10369F13D4EA}"/>
              </a:ext>
            </a:extLst>
          </p:cNvPr>
          <p:cNvSpPr txBox="1"/>
          <p:nvPr/>
        </p:nvSpPr>
        <p:spPr>
          <a:xfrm>
            <a:off x="9729047" y="8283030"/>
            <a:ext cx="4861815" cy="16617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defRPr>
                <a:solidFill>
                  <a:srgbClr val="FFFFFF"/>
                </a:solidFill>
              </a:defRPr>
            </a:lvl1pPr>
          </a:lstStyle>
          <a:p>
            <a:r>
              <a:rPr lang="en-US">
                <a:solidFill>
                  <a:schemeClr val="tx1">
                    <a:lumMod val="20000"/>
                    <a:lumOff val="80000"/>
                  </a:schemeClr>
                </a:solidFill>
              </a:rPr>
              <a:t>Communities change in </a:t>
            </a:r>
          </a:p>
          <a:p>
            <a:r>
              <a:rPr lang="en-US" b="1">
                <a:solidFill>
                  <a:schemeClr val="accent1"/>
                </a:solidFill>
              </a:rPr>
              <a:t>Low-Income</a:t>
            </a:r>
            <a:r>
              <a:rPr lang="en-US">
                <a:solidFill>
                  <a:schemeClr val="accent1">
                    <a:lumMod val="75000"/>
                  </a:schemeClr>
                </a:solidFill>
              </a:rPr>
              <a:t> </a:t>
            </a:r>
            <a:r>
              <a:rPr lang="en-US">
                <a:solidFill>
                  <a:schemeClr val="tx1">
                    <a:lumMod val="20000"/>
                    <a:lumOff val="80000"/>
                  </a:schemeClr>
                </a:solidFill>
              </a:rPr>
              <a:t>classification</a:t>
            </a:r>
          </a:p>
          <a:p>
            <a:r>
              <a:rPr lang="en-US">
                <a:solidFill>
                  <a:schemeClr val="tx1">
                    <a:lumMod val="20000"/>
                    <a:lumOff val="80000"/>
                  </a:schemeClr>
                </a:solidFill>
              </a:rPr>
              <a:t>from 2015-2019.</a:t>
            </a:r>
          </a:p>
        </p:txBody>
      </p:sp>
      <p:pic>
        <p:nvPicPr>
          <p:cNvPr id="8" name="Graphic 4" descr="Shopping cart with solid fill">
            <a:extLst>
              <a:ext uri="{FF2B5EF4-FFF2-40B4-BE49-F238E27FC236}">
                <a16:creationId xmlns:a16="http://schemas.microsoft.com/office/drawing/2014/main" id="{001E9731-ADB0-AB63-EF5C-7085EE3BD8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225334" y="5525091"/>
            <a:ext cx="1520692" cy="1514273"/>
          </a:xfrm>
          <a:prstGeom prst="rect">
            <a:avLst/>
          </a:prstGeom>
        </p:spPr>
      </p:pic>
      <p:sp>
        <p:nvSpPr>
          <p:cNvPr id="9" name="Brilliant Support">
            <a:extLst>
              <a:ext uri="{FF2B5EF4-FFF2-40B4-BE49-F238E27FC236}">
                <a16:creationId xmlns:a16="http://schemas.microsoft.com/office/drawing/2014/main" id="{86D86BFE-EDF8-0006-7AD2-F46B5929BBBE}"/>
              </a:ext>
            </a:extLst>
          </p:cNvPr>
          <p:cNvSpPr txBox="1"/>
          <p:nvPr/>
        </p:nvSpPr>
        <p:spPr>
          <a:xfrm>
            <a:off x="16526829" y="6833463"/>
            <a:ext cx="4918459" cy="1296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nSpc>
                <a:spcPct val="120000"/>
              </a:lnSpc>
              <a:defRPr sz="3200">
                <a:solidFill>
                  <a:srgbClr val="FFFFFF"/>
                </a:solidFill>
              </a:defRPr>
            </a:lvl1pPr>
          </a:lstStyle>
          <a:p>
            <a:r>
              <a:rPr lang="en-US" sz="7200"/>
              <a:t>837</a:t>
            </a:r>
          </a:p>
        </p:txBody>
      </p:sp>
      <p:sp>
        <p:nvSpPr>
          <p:cNvPr id="10" name="Donec id elit non mi porta gravida at eget metus. Sed posuere consectetur est">
            <a:extLst>
              <a:ext uri="{FF2B5EF4-FFF2-40B4-BE49-F238E27FC236}">
                <a16:creationId xmlns:a16="http://schemas.microsoft.com/office/drawing/2014/main" id="{3D03F2F2-BCD4-F437-2754-5B1A3833CB29}"/>
              </a:ext>
            </a:extLst>
          </p:cNvPr>
          <p:cNvSpPr txBox="1"/>
          <p:nvPr/>
        </p:nvSpPr>
        <p:spPr>
          <a:xfrm>
            <a:off x="16647853" y="8283275"/>
            <a:ext cx="4918459" cy="16617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gn="ctr"/>
          </a:lstStyle>
          <a:p>
            <a:r>
              <a:rPr lang="en-US">
                <a:solidFill>
                  <a:schemeClr val="tx1">
                    <a:lumMod val="20000"/>
                    <a:lumOff val="80000"/>
                  </a:schemeClr>
                </a:solidFill>
              </a:rPr>
              <a:t>Communities change in </a:t>
            </a:r>
          </a:p>
          <a:p>
            <a:r>
              <a:rPr lang="en-US" b="1">
                <a:solidFill>
                  <a:srgbClr val="FFC000"/>
                </a:solidFill>
              </a:rPr>
              <a:t>LILA</a:t>
            </a:r>
            <a:r>
              <a:rPr lang="en-US">
                <a:solidFill>
                  <a:schemeClr val="tx1">
                    <a:lumMod val="20000"/>
                    <a:lumOff val="80000"/>
                  </a:schemeClr>
                </a:solidFill>
              </a:rPr>
              <a:t> classification </a:t>
            </a:r>
          </a:p>
          <a:p>
            <a:r>
              <a:rPr lang="en-US">
                <a:solidFill>
                  <a:schemeClr val="tx1">
                    <a:lumMod val="20000"/>
                    <a:lumOff val="80000"/>
                  </a:schemeClr>
                </a:solidFill>
              </a:rPr>
              <a:t>from 2015-2019.</a:t>
            </a:r>
          </a:p>
        </p:txBody>
      </p:sp>
      <p:sp>
        <p:nvSpPr>
          <p:cNvPr id="14"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753518DA-A619-5E70-9EC3-EA96FFB5C5B5}"/>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
        <p:nvSpPr>
          <p:cNvPr id="12" name="TextBox 11">
            <a:extLst>
              <a:ext uri="{FF2B5EF4-FFF2-40B4-BE49-F238E27FC236}">
                <a16:creationId xmlns:a16="http://schemas.microsoft.com/office/drawing/2014/main" id="{FA69328E-4FBB-0F90-F163-3936A987A7D7}"/>
              </a:ext>
            </a:extLst>
          </p:cNvPr>
          <p:cNvSpPr txBox="1"/>
          <p:nvPr/>
        </p:nvSpPr>
        <p:spPr>
          <a:xfrm>
            <a:off x="14596148" y="3452179"/>
            <a:ext cx="7556808"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000"/>
              <a:t>In total, </a:t>
            </a:r>
            <a:r>
              <a:rPr lang="en-US" sz="2000">
                <a:solidFill>
                  <a:srgbClr val="FFFFFF"/>
                </a:solidFill>
              </a:rPr>
              <a:t>9.5%</a:t>
            </a:r>
            <a:r>
              <a:rPr lang="en-US" sz="2000"/>
              <a:t> of census tracts experienced a classification change.</a:t>
            </a:r>
            <a:endParaRPr lang="en-US"/>
          </a:p>
          <a:p>
            <a:pPr marL="342900" indent="-342900">
              <a:buFont typeface="Arial"/>
              <a:buChar char="•"/>
            </a:pPr>
            <a:r>
              <a:rPr lang="en-US" sz="2000"/>
              <a:t>Classification changes can be positive or negative.</a:t>
            </a:r>
            <a:endParaRPr lang="en-US"/>
          </a:p>
        </p:txBody>
      </p:sp>
    </p:spTree>
    <p:extLst>
      <p:ext uri="{BB962C8B-B14F-4D97-AF65-F5344CB8AC3E}">
        <p14:creationId xmlns:p14="http://schemas.microsoft.com/office/powerpoint/2010/main" val="33896337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ur Vision &amp; Mission"/>
          <p:cNvSpPr txBox="1"/>
          <p:nvPr/>
        </p:nvSpPr>
        <p:spPr>
          <a:xfrm>
            <a:off x="4310512" y="2411560"/>
            <a:ext cx="14624196" cy="953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sz="5600">
                <a:solidFill>
                  <a:srgbClr val="FFFFFF"/>
                </a:solidFill>
              </a:defRPr>
            </a:lvl1pPr>
          </a:lstStyle>
          <a:p>
            <a:r>
              <a:rPr lang="en-US" sz="4800"/>
              <a:t>Why should we predict LILA Communities vs. define?</a:t>
            </a:r>
          </a:p>
        </p:txBody>
      </p:sp>
      <p:sp>
        <p:nvSpPr>
          <p:cNvPr id="81" name="Effective Presentation Template with Techy Look &amp; Feel.…"/>
          <p:cNvSpPr txBox="1"/>
          <p:nvPr/>
        </p:nvSpPr>
        <p:spPr>
          <a:xfrm>
            <a:off x="3037709" y="4112597"/>
            <a:ext cx="18008051" cy="227959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2800"/>
              <a:t>In total, </a:t>
            </a:r>
            <a:r>
              <a:rPr lang="en-US" sz="2800">
                <a:solidFill>
                  <a:srgbClr val="FFFFFF"/>
                </a:solidFill>
              </a:rPr>
              <a:t>9.5%</a:t>
            </a:r>
            <a:r>
              <a:rPr lang="en-US" sz="2800"/>
              <a:t> of census tracts experienced a classification change.</a:t>
            </a:r>
          </a:p>
          <a:p>
            <a:pPr marL="457200" indent="-457200">
              <a:buFont typeface="Arial" panose="020B0604020202020204" pitchFamily="34" charset="0"/>
              <a:buChar char="•"/>
            </a:pPr>
            <a:r>
              <a:rPr lang="en-US" sz="2800"/>
              <a:t>There are between 1,200-8,000 people per census tract, so the impact of classification changes holds magnitude.</a:t>
            </a:r>
          </a:p>
          <a:p>
            <a:pPr marL="457200" indent="-457200">
              <a:buFont typeface="Arial" panose="020B0604020202020204" pitchFamily="34" charset="0"/>
              <a:buChar char="•"/>
            </a:pPr>
            <a:r>
              <a:rPr lang="en-US" sz="2800"/>
              <a:t>Through time, it becomes ambiguous if the USDA needs to begin, continue, and or end funding and assistance.</a:t>
            </a:r>
          </a:p>
        </p:txBody>
      </p:sp>
      <p:sp>
        <p:nvSpPr>
          <p:cNvPr id="83" name="Line"/>
          <p:cNvSpPr/>
          <p:nvPr/>
        </p:nvSpPr>
        <p:spPr>
          <a:xfrm>
            <a:off x="3037708" y="3735165"/>
            <a:ext cx="15897000" cy="7730"/>
          </a:xfrm>
          <a:prstGeom prst="line">
            <a:avLst/>
          </a:prstGeom>
          <a:ln w="12700">
            <a:solidFill>
              <a:srgbClr val="949EDA"/>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84" name="Product Development"/>
          <p:cNvSpPr txBox="1"/>
          <p:nvPr/>
        </p:nvSpPr>
        <p:spPr>
          <a:xfrm>
            <a:off x="4315002" y="7636653"/>
            <a:ext cx="12507880" cy="953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sz="5600">
                <a:solidFill>
                  <a:srgbClr val="FFFFFF"/>
                </a:solidFill>
              </a:defRPr>
            </a:lvl1pPr>
          </a:lstStyle>
          <a:p>
            <a:r>
              <a:rPr lang="en-US" sz="4800"/>
              <a:t>Model predicts </a:t>
            </a:r>
            <a:r>
              <a:rPr lang="en-US" sz="4800">
                <a:solidFill>
                  <a:schemeClr val="accent1"/>
                </a:solidFill>
              </a:rPr>
              <a:t>78.5%</a:t>
            </a:r>
            <a:r>
              <a:rPr lang="en-US" sz="4800"/>
              <a:t> of these communities.</a:t>
            </a:r>
          </a:p>
        </p:txBody>
      </p:sp>
      <p:sp>
        <p:nvSpPr>
          <p:cNvPr id="85" name="Effective Presentation Template with Techy Look &amp; Feel.…"/>
          <p:cNvSpPr txBox="1"/>
          <p:nvPr/>
        </p:nvSpPr>
        <p:spPr>
          <a:xfrm>
            <a:off x="3042199" y="9337689"/>
            <a:ext cx="18008051" cy="1719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2800"/>
              <a:t>The model aids in closing the time gap between census counts and LILA information.</a:t>
            </a:r>
          </a:p>
          <a:p>
            <a:pPr marL="457200" indent="-457200">
              <a:buFont typeface="Arial" panose="020B0604020202020204" pitchFamily="34" charset="0"/>
              <a:buChar char="•"/>
            </a:pPr>
            <a:r>
              <a:rPr lang="en-US" sz="2800"/>
              <a:t>Increase capital allocation efficiency. </a:t>
            </a:r>
          </a:p>
          <a:p>
            <a:pPr marL="457200" indent="-457200">
              <a:buFont typeface="Arial" panose="020B0604020202020204" pitchFamily="34" charset="0"/>
              <a:buChar char="•"/>
            </a:pPr>
            <a:r>
              <a:rPr lang="en-US" sz="2800"/>
              <a:t>Drive impact to improve areas that need food and nutrition policies,  as well as nutrition education.</a:t>
            </a:r>
          </a:p>
        </p:txBody>
      </p:sp>
      <p:sp>
        <p:nvSpPr>
          <p:cNvPr id="87" name="Line"/>
          <p:cNvSpPr/>
          <p:nvPr/>
        </p:nvSpPr>
        <p:spPr>
          <a:xfrm>
            <a:off x="3042198" y="8960257"/>
            <a:ext cx="15892509" cy="1"/>
          </a:xfrm>
          <a:prstGeom prst="line">
            <a:avLst/>
          </a:prstGeom>
          <a:ln w="12700">
            <a:solidFill>
              <a:srgbClr val="838BC0"/>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33" name="Shape">
            <a:extLst>
              <a:ext uri="{FF2B5EF4-FFF2-40B4-BE49-F238E27FC236}">
                <a16:creationId xmlns:a16="http://schemas.microsoft.com/office/drawing/2014/main" id="{0AB48F31-951E-4352-875F-A82747B914D6}"/>
              </a:ext>
            </a:extLst>
          </p:cNvPr>
          <p:cNvSpPr/>
          <p:nvPr/>
        </p:nvSpPr>
        <p:spPr>
          <a:xfrm>
            <a:off x="3224853" y="2592666"/>
            <a:ext cx="726193" cy="603851"/>
          </a:xfrm>
          <a:custGeom>
            <a:avLst/>
            <a:gdLst/>
            <a:ahLst/>
            <a:cxnLst>
              <a:cxn ang="0">
                <a:pos x="wd2" y="hd2"/>
              </a:cxn>
              <a:cxn ang="5400000">
                <a:pos x="wd2" y="hd2"/>
              </a:cxn>
              <a:cxn ang="10800000">
                <a:pos x="wd2" y="hd2"/>
              </a:cxn>
              <a:cxn ang="16200000">
                <a:pos x="wd2" y="hd2"/>
              </a:cxn>
            </a:cxnLst>
            <a:rect l="0" t="0" r="r" b="b"/>
            <a:pathLst>
              <a:path w="21600" h="21600" extrusionOk="0">
                <a:moveTo>
                  <a:pt x="10508" y="1137"/>
                </a:moveTo>
                <a:cubicBezTo>
                  <a:pt x="14317" y="1137"/>
                  <a:pt x="17841" y="3398"/>
                  <a:pt x="19265" y="6821"/>
                </a:cubicBezTo>
                <a:lnTo>
                  <a:pt x="13427" y="6821"/>
                </a:lnTo>
                <a:lnTo>
                  <a:pt x="13427" y="7958"/>
                </a:lnTo>
                <a:lnTo>
                  <a:pt x="21016" y="7958"/>
                </a:lnTo>
                <a:lnTo>
                  <a:pt x="21016" y="568"/>
                </a:lnTo>
                <a:lnTo>
                  <a:pt x="19849" y="568"/>
                </a:lnTo>
                <a:lnTo>
                  <a:pt x="19849" y="5684"/>
                </a:lnTo>
                <a:cubicBezTo>
                  <a:pt x="18104" y="2203"/>
                  <a:pt x="14545" y="0"/>
                  <a:pt x="10508" y="0"/>
                </a:cubicBezTo>
                <a:cubicBezTo>
                  <a:pt x="4733" y="0"/>
                  <a:pt x="0" y="4551"/>
                  <a:pt x="0" y="10232"/>
                </a:cubicBezTo>
                <a:lnTo>
                  <a:pt x="1168" y="10232"/>
                </a:lnTo>
                <a:cubicBezTo>
                  <a:pt x="1168" y="5182"/>
                  <a:pt x="5375" y="1137"/>
                  <a:pt x="10508" y="1137"/>
                </a:cubicBezTo>
                <a:close/>
                <a:moveTo>
                  <a:pt x="20432" y="11368"/>
                </a:moveTo>
                <a:cubicBezTo>
                  <a:pt x="20432" y="16418"/>
                  <a:pt x="16225" y="20463"/>
                  <a:pt x="11092" y="20463"/>
                </a:cubicBezTo>
                <a:cubicBezTo>
                  <a:pt x="7283" y="20463"/>
                  <a:pt x="3759" y="18202"/>
                  <a:pt x="2335" y="14779"/>
                </a:cubicBezTo>
                <a:lnTo>
                  <a:pt x="8173" y="14779"/>
                </a:lnTo>
                <a:lnTo>
                  <a:pt x="8173" y="13642"/>
                </a:lnTo>
                <a:lnTo>
                  <a:pt x="584" y="13642"/>
                </a:lnTo>
                <a:lnTo>
                  <a:pt x="584" y="21032"/>
                </a:lnTo>
                <a:lnTo>
                  <a:pt x="1751" y="21032"/>
                </a:lnTo>
                <a:lnTo>
                  <a:pt x="1751" y="15916"/>
                </a:lnTo>
                <a:cubicBezTo>
                  <a:pt x="3495" y="19397"/>
                  <a:pt x="7055" y="21600"/>
                  <a:pt x="11092" y="21600"/>
                </a:cubicBezTo>
                <a:cubicBezTo>
                  <a:pt x="16866" y="21600"/>
                  <a:pt x="21600" y="17049"/>
                  <a:pt x="21600" y="11368"/>
                </a:cubicBezTo>
                <a:cubicBezTo>
                  <a:pt x="21600" y="11368"/>
                  <a:pt x="20432" y="11368"/>
                  <a:pt x="20432" y="11368"/>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5" name="Shape">
            <a:extLst>
              <a:ext uri="{FF2B5EF4-FFF2-40B4-BE49-F238E27FC236}">
                <a16:creationId xmlns:a16="http://schemas.microsoft.com/office/drawing/2014/main" id="{4B859DEF-BD00-459E-B2B5-FB81143FC3D5}"/>
              </a:ext>
            </a:extLst>
          </p:cNvPr>
          <p:cNvSpPr/>
          <p:nvPr/>
        </p:nvSpPr>
        <p:spPr>
          <a:xfrm>
            <a:off x="3536095" y="7830798"/>
            <a:ext cx="111069" cy="162232"/>
          </a:xfrm>
          <a:custGeom>
            <a:avLst/>
            <a:gdLst/>
            <a:ahLst/>
            <a:cxnLst>
              <a:cxn ang="0">
                <a:pos x="wd2" y="hd2"/>
              </a:cxn>
              <a:cxn ang="5400000">
                <a:pos x="wd2" y="hd2"/>
              </a:cxn>
              <a:cxn ang="10800000">
                <a:pos x="wd2" y="hd2"/>
              </a:cxn>
              <a:cxn ang="16200000">
                <a:pos x="wd2" y="hd2"/>
              </a:cxn>
            </a:cxnLst>
            <a:rect l="0" t="0" r="r" b="b"/>
            <a:pathLst>
              <a:path w="21600" h="21600" extrusionOk="0">
                <a:moveTo>
                  <a:pt x="19440" y="10802"/>
                </a:moveTo>
                <a:lnTo>
                  <a:pt x="21600" y="10802"/>
                </a:lnTo>
                <a:cubicBezTo>
                  <a:pt x="21599" y="4835"/>
                  <a:pt x="16765" y="1"/>
                  <a:pt x="10800" y="0"/>
                </a:cubicBezTo>
                <a:cubicBezTo>
                  <a:pt x="4835" y="1"/>
                  <a:pt x="1" y="4835"/>
                  <a:pt x="0" y="10802"/>
                </a:cubicBezTo>
                <a:cubicBezTo>
                  <a:pt x="1" y="16770"/>
                  <a:pt x="4836" y="21599"/>
                  <a:pt x="10800" y="21600"/>
                </a:cubicBezTo>
                <a:cubicBezTo>
                  <a:pt x="16764" y="21599"/>
                  <a:pt x="21599" y="16770"/>
                  <a:pt x="21600" y="10802"/>
                </a:cubicBezTo>
                <a:lnTo>
                  <a:pt x="17280" y="10802"/>
                </a:lnTo>
                <a:cubicBezTo>
                  <a:pt x="17274" y="14382"/>
                  <a:pt x="14379" y="17274"/>
                  <a:pt x="10800" y="17280"/>
                </a:cubicBezTo>
                <a:cubicBezTo>
                  <a:pt x="7221" y="17274"/>
                  <a:pt x="4326" y="14382"/>
                  <a:pt x="4320" y="10802"/>
                </a:cubicBezTo>
                <a:cubicBezTo>
                  <a:pt x="4326" y="7222"/>
                  <a:pt x="7223" y="4326"/>
                  <a:pt x="10800" y="4320"/>
                </a:cubicBezTo>
                <a:cubicBezTo>
                  <a:pt x="14377" y="4326"/>
                  <a:pt x="17274" y="7222"/>
                  <a:pt x="17280" y="10802"/>
                </a:cubicBezTo>
                <a:cubicBezTo>
                  <a:pt x="17280" y="10802"/>
                  <a:pt x="19440" y="10802"/>
                  <a:pt x="19440" y="10802"/>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6" name="Shape">
            <a:extLst>
              <a:ext uri="{FF2B5EF4-FFF2-40B4-BE49-F238E27FC236}">
                <a16:creationId xmlns:a16="http://schemas.microsoft.com/office/drawing/2014/main" id="{8D15516C-0B09-47AB-BC4D-048604BF3679}"/>
              </a:ext>
            </a:extLst>
          </p:cNvPr>
          <p:cNvSpPr/>
          <p:nvPr/>
        </p:nvSpPr>
        <p:spPr>
          <a:xfrm>
            <a:off x="3435284" y="7718903"/>
            <a:ext cx="310993" cy="608545"/>
          </a:xfrm>
          <a:custGeom>
            <a:avLst/>
            <a:gdLst/>
            <a:ahLst/>
            <a:cxnLst>
              <a:cxn ang="0">
                <a:pos x="wd2" y="hd2"/>
              </a:cxn>
              <a:cxn ang="5400000">
                <a:pos x="wd2" y="hd2"/>
              </a:cxn>
              <a:cxn ang="10800000">
                <a:pos x="wd2" y="hd2"/>
              </a:cxn>
              <a:cxn ang="16200000">
                <a:pos x="wd2" y="hd2"/>
              </a:cxn>
            </a:cxnLst>
            <a:rect l="0" t="0" r="r" b="b"/>
            <a:pathLst>
              <a:path w="21600" h="21599" extrusionOk="0">
                <a:moveTo>
                  <a:pt x="20829" y="7620"/>
                </a:moveTo>
                <a:lnTo>
                  <a:pt x="21600" y="7618"/>
                </a:lnTo>
                <a:cubicBezTo>
                  <a:pt x="21587" y="5527"/>
                  <a:pt x="20392" y="3627"/>
                  <a:pt x="18448" y="2245"/>
                </a:cubicBezTo>
                <a:cubicBezTo>
                  <a:pt x="16507" y="864"/>
                  <a:pt x="13798" y="-1"/>
                  <a:pt x="10800" y="0"/>
                </a:cubicBezTo>
                <a:cubicBezTo>
                  <a:pt x="7802" y="-1"/>
                  <a:pt x="5088" y="864"/>
                  <a:pt x="3143" y="2245"/>
                </a:cubicBezTo>
                <a:cubicBezTo>
                  <a:pt x="1195" y="3626"/>
                  <a:pt x="0" y="5528"/>
                  <a:pt x="0" y="7620"/>
                </a:cubicBezTo>
                <a:cubicBezTo>
                  <a:pt x="3" y="9000"/>
                  <a:pt x="665" y="10509"/>
                  <a:pt x="1624" y="12020"/>
                </a:cubicBezTo>
                <a:cubicBezTo>
                  <a:pt x="4509" y="16539"/>
                  <a:pt x="10165" y="21097"/>
                  <a:pt x="10185" y="21117"/>
                </a:cubicBezTo>
                <a:lnTo>
                  <a:pt x="10781" y="21599"/>
                </a:lnTo>
                <a:lnTo>
                  <a:pt x="11380" y="21118"/>
                </a:lnTo>
                <a:cubicBezTo>
                  <a:pt x="11393" y="21108"/>
                  <a:pt x="13921" y="19078"/>
                  <a:pt x="16461" y="16396"/>
                </a:cubicBezTo>
                <a:cubicBezTo>
                  <a:pt x="17731" y="15054"/>
                  <a:pt x="19005" y="13549"/>
                  <a:pt x="19970" y="12042"/>
                </a:cubicBezTo>
                <a:cubicBezTo>
                  <a:pt x="20933" y="10534"/>
                  <a:pt x="21597" y="9026"/>
                  <a:pt x="21600" y="7645"/>
                </a:cubicBezTo>
                <a:lnTo>
                  <a:pt x="21600" y="7618"/>
                </a:lnTo>
                <a:lnTo>
                  <a:pt x="20829" y="7620"/>
                </a:lnTo>
                <a:lnTo>
                  <a:pt x="20057" y="7618"/>
                </a:lnTo>
                <a:lnTo>
                  <a:pt x="20057" y="7645"/>
                </a:lnTo>
                <a:cubicBezTo>
                  <a:pt x="20061" y="8807"/>
                  <a:pt x="19469" y="10214"/>
                  <a:pt x="18548" y="11649"/>
                </a:cubicBezTo>
                <a:cubicBezTo>
                  <a:pt x="17170" y="13803"/>
                  <a:pt x="15075" y="16020"/>
                  <a:pt x="13326" y="17689"/>
                </a:cubicBezTo>
                <a:cubicBezTo>
                  <a:pt x="12452" y="18523"/>
                  <a:pt x="11665" y="19222"/>
                  <a:pt x="11097" y="19711"/>
                </a:cubicBezTo>
                <a:cubicBezTo>
                  <a:pt x="10813" y="19956"/>
                  <a:pt x="10585" y="20148"/>
                  <a:pt x="10427" y="20278"/>
                </a:cubicBezTo>
                <a:cubicBezTo>
                  <a:pt x="10349" y="20343"/>
                  <a:pt x="10288" y="20393"/>
                  <a:pt x="10247" y="20426"/>
                </a:cubicBezTo>
                <a:lnTo>
                  <a:pt x="10187" y="20475"/>
                </a:lnTo>
                <a:lnTo>
                  <a:pt x="10783" y="20797"/>
                </a:lnTo>
                <a:lnTo>
                  <a:pt x="11382" y="20477"/>
                </a:lnTo>
                <a:cubicBezTo>
                  <a:pt x="11382" y="20477"/>
                  <a:pt x="11346" y="20448"/>
                  <a:pt x="11274" y="20389"/>
                </a:cubicBezTo>
                <a:cubicBezTo>
                  <a:pt x="10737" y="19946"/>
                  <a:pt x="8279" y="17879"/>
                  <a:pt x="5970" y="15348"/>
                </a:cubicBezTo>
                <a:cubicBezTo>
                  <a:pt x="4816" y="14083"/>
                  <a:pt x="3700" y="12702"/>
                  <a:pt x="2879" y="11359"/>
                </a:cubicBezTo>
                <a:cubicBezTo>
                  <a:pt x="2057" y="10016"/>
                  <a:pt x="1540" y="8709"/>
                  <a:pt x="1543" y="7620"/>
                </a:cubicBezTo>
                <a:cubicBezTo>
                  <a:pt x="1543" y="5783"/>
                  <a:pt x="2592" y="4128"/>
                  <a:pt x="4274" y="2935"/>
                </a:cubicBezTo>
                <a:cubicBezTo>
                  <a:pt x="5959" y="1742"/>
                  <a:pt x="8259" y="1015"/>
                  <a:pt x="10800" y="1014"/>
                </a:cubicBezTo>
                <a:cubicBezTo>
                  <a:pt x="13341" y="1015"/>
                  <a:pt x="15634" y="1741"/>
                  <a:pt x="17316" y="2934"/>
                </a:cubicBezTo>
                <a:cubicBezTo>
                  <a:pt x="18995" y="4128"/>
                  <a:pt x="20046" y="5784"/>
                  <a:pt x="20057" y="7622"/>
                </a:cubicBezTo>
                <a:lnTo>
                  <a:pt x="20057" y="7618"/>
                </a:lnTo>
                <a:cubicBezTo>
                  <a:pt x="20057" y="7618"/>
                  <a:pt x="20829" y="7620"/>
                  <a:pt x="20829" y="7620"/>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7" name="Shape">
            <a:extLst>
              <a:ext uri="{FF2B5EF4-FFF2-40B4-BE49-F238E27FC236}">
                <a16:creationId xmlns:a16="http://schemas.microsoft.com/office/drawing/2014/main" id="{5C3F5D88-92B0-4BE3-96E9-C9A7A8FCF5D7}"/>
              </a:ext>
            </a:extLst>
          </p:cNvPr>
          <p:cNvSpPr/>
          <p:nvPr/>
        </p:nvSpPr>
        <p:spPr>
          <a:xfrm>
            <a:off x="3224853" y="8053525"/>
            <a:ext cx="726193" cy="356904"/>
          </a:xfrm>
          <a:custGeom>
            <a:avLst/>
            <a:gdLst/>
            <a:ahLst/>
            <a:cxnLst>
              <a:cxn ang="0">
                <a:pos x="wd2" y="hd2"/>
              </a:cxn>
              <a:cxn ang="5400000">
                <a:pos x="wd2" y="hd2"/>
              </a:cxn>
              <a:cxn ang="10800000">
                <a:pos x="wd2" y="hd2"/>
              </a:cxn>
              <a:cxn ang="16200000">
                <a:pos x="wd2" y="hd2"/>
              </a:cxn>
            </a:cxnLst>
            <a:rect l="0" t="0" r="r" b="b"/>
            <a:pathLst>
              <a:path w="21600" h="21600" extrusionOk="0">
                <a:moveTo>
                  <a:pt x="7166" y="0"/>
                </a:moveTo>
                <a:lnTo>
                  <a:pt x="3997" y="0"/>
                </a:lnTo>
                <a:lnTo>
                  <a:pt x="0" y="21600"/>
                </a:lnTo>
                <a:lnTo>
                  <a:pt x="21600" y="21600"/>
                </a:lnTo>
                <a:lnTo>
                  <a:pt x="17603" y="0"/>
                </a:lnTo>
                <a:lnTo>
                  <a:pt x="14434" y="0"/>
                </a:lnTo>
                <a:lnTo>
                  <a:pt x="14434" y="1964"/>
                </a:lnTo>
                <a:lnTo>
                  <a:pt x="17212" y="1964"/>
                </a:lnTo>
                <a:lnTo>
                  <a:pt x="20483" y="19636"/>
                </a:lnTo>
                <a:lnTo>
                  <a:pt x="1117" y="19636"/>
                </a:lnTo>
                <a:lnTo>
                  <a:pt x="4388" y="1963"/>
                </a:lnTo>
                <a:lnTo>
                  <a:pt x="7166" y="1964"/>
                </a:lnTo>
                <a:lnTo>
                  <a:pt x="7166" y="0"/>
                </a:lnTo>
                <a:cubicBezTo>
                  <a:pt x="7166" y="0"/>
                  <a:pt x="7166" y="0"/>
                  <a:pt x="7166" y="0"/>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 name="TextBox 1">
            <a:extLst>
              <a:ext uri="{FF2B5EF4-FFF2-40B4-BE49-F238E27FC236}">
                <a16:creationId xmlns:a16="http://schemas.microsoft.com/office/drawing/2014/main" id="{B3C4362D-5FFD-4513-AEC0-DE28DC536418}"/>
              </a:ext>
            </a:extLst>
          </p:cNvPr>
          <p:cNvSpPr txBox="1"/>
          <p:nvPr/>
        </p:nvSpPr>
        <p:spPr>
          <a:xfrm>
            <a:off x="3040736" y="13269559"/>
            <a:ext cx="16695650" cy="3826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30000"/>
              </a:lnSpc>
              <a:spcBef>
                <a:spcPts val="0"/>
              </a:spcBef>
              <a:spcAft>
                <a:spcPts val="0"/>
              </a:spcAft>
              <a:buClrTx/>
              <a:buSzTx/>
              <a:buFontTx/>
              <a:buNone/>
              <a:tabLst/>
            </a:pPr>
            <a:r>
              <a:rPr lang="en-US" sz="1400" b="1" i="0" u="none" strike="noStrike">
                <a:solidFill>
                  <a:schemeClr val="tx1">
                    <a:lumMod val="20000"/>
                    <a:lumOff val="80000"/>
                  </a:schemeClr>
                </a:solidFill>
                <a:effectLst/>
                <a:latin typeface="Lato Light"/>
                <a:ea typeface="Lato Light"/>
                <a:cs typeface="Lato Light"/>
              </a:rPr>
              <a:t>Statistics found from USDA </a:t>
            </a:r>
            <a:r>
              <a:rPr lang="en-US" sz="1400" b="1" i="0" strike="noStrike">
                <a:solidFill>
                  <a:schemeClr val="tx1">
                    <a:lumMod val="20000"/>
                    <a:lumOff val="80000"/>
                  </a:schemeClr>
                </a:solidFill>
                <a:effectLst/>
                <a:latin typeface="Lato Light"/>
                <a:ea typeface="Lato Light"/>
                <a:cs typeface="Lato Light"/>
              </a:rPr>
              <a:t>ERS Website: </a:t>
            </a:r>
            <a:r>
              <a:rPr lang="en-US" sz="1400" i="0" strike="noStrike">
                <a:solidFill>
                  <a:srgbClr val="FFFFFF"/>
                </a:solidFill>
                <a:effectLst/>
                <a:hlinkClick r:id="rId3">
                  <a:extLst>
                    <a:ext uri="{A12FA001-AC4F-418D-AE19-62706E023703}">
                      <ahyp:hlinkClr xmlns:ahyp="http://schemas.microsoft.com/office/drawing/2018/hyperlinkcolor" val="tx"/>
                    </a:ext>
                  </a:extLst>
                </a:hlinkClick>
              </a:rPr>
              <a:t>https://www.ers.usda.gov/amber-waves/2021/june/updated-food-access-research-atlas-now-maps-changes-in-low-income-and-low-supermarket-access-areas-in-2019/</a:t>
            </a:r>
            <a:endParaRPr lang="en-US">
              <a:solidFill>
                <a:srgbClr val="FFFFFF"/>
              </a:solidFill>
            </a:endParaRPr>
          </a:p>
        </p:txBody>
      </p:sp>
      <p:sp>
        <p:nvSpPr>
          <p:cNvPr id="3" name="Rectangle">
            <a:extLst>
              <a:ext uri="{FF2B5EF4-FFF2-40B4-BE49-F238E27FC236}">
                <a16:creationId xmlns:a16="http://schemas.microsoft.com/office/drawing/2014/main" id="{EC540EF1-C6DC-8B91-6458-078A4DFAE48C}"/>
              </a:ext>
            </a:extLst>
          </p:cNvPr>
          <p:cNvSpPr/>
          <p:nvPr/>
        </p:nvSpPr>
        <p:spPr>
          <a:xfrm rot="5400000">
            <a:off x="-5535012" y="6393605"/>
            <a:ext cx="13696257" cy="851027"/>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5"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91D89BC3-E6D8-27E7-FACA-361132928F38}"/>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Diagram&#10;&#10;Description automatically generated">
            <a:extLst>
              <a:ext uri="{FF2B5EF4-FFF2-40B4-BE49-F238E27FC236}">
                <a16:creationId xmlns:a16="http://schemas.microsoft.com/office/drawing/2014/main" id="{0926265C-C5C8-63F3-09E0-57570A0B7E8B}"/>
              </a:ext>
            </a:extLst>
          </p:cNvPr>
          <p:cNvPicPr>
            <a:picLocks noChangeAspect="1"/>
          </p:cNvPicPr>
          <p:nvPr/>
        </p:nvPicPr>
        <p:blipFill>
          <a:blip r:embed="rId3"/>
          <a:stretch>
            <a:fillRect/>
          </a:stretch>
        </p:blipFill>
        <p:spPr>
          <a:xfrm>
            <a:off x="12408713" y="5154264"/>
            <a:ext cx="11457353" cy="7090442"/>
          </a:xfrm>
          <a:prstGeom prst="rect">
            <a:avLst/>
          </a:prstGeom>
          <a:ln>
            <a:noFill/>
          </a:ln>
          <a:effectLst>
            <a:outerShdw blurRad="63500" sx="102000" sy="102000" algn="ctr" rotWithShape="0">
              <a:prstClr val="black">
                <a:alpha val="40000"/>
              </a:prstClr>
            </a:outerShdw>
          </a:effectLst>
        </p:spPr>
      </p:pic>
      <p:sp>
        <p:nvSpPr>
          <p:cNvPr id="244" name="Donec id elit non mi porta gravida at eget metus. Sed posuere consectetur est Donec id elit non mi porta gravida at eget metus. Sed posuere consectetur est"/>
          <p:cNvSpPr txBox="1"/>
          <p:nvPr/>
        </p:nvSpPr>
        <p:spPr>
          <a:xfrm>
            <a:off x="1052172" y="2367299"/>
            <a:ext cx="10677886" cy="16617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r>
              <a:rPr lang="en-US" b="1">
                <a:solidFill>
                  <a:schemeClr val="tx1">
                    <a:lumMod val="20000"/>
                    <a:lumOff val="80000"/>
                  </a:schemeClr>
                </a:solidFill>
              </a:rPr>
              <a:t>These identified key variables can be used to redefine the LILA definition </a:t>
            </a:r>
            <a:r>
              <a:rPr lang="en-US"/>
              <a:t>created by the USDA, by using our insights on variables that are more readily available than the current definers.</a:t>
            </a:r>
            <a:endParaRPr/>
          </a:p>
        </p:txBody>
      </p:sp>
      <p:sp>
        <p:nvSpPr>
          <p:cNvPr id="247" name="Donec id elit non mi porta gravida at eget metus. Sed posuere consectetur est Donec id elit non mi porta gravida at eget metus. Sed posuere consectetur est"/>
          <p:cNvSpPr txBox="1"/>
          <p:nvPr/>
        </p:nvSpPr>
        <p:spPr>
          <a:xfrm>
            <a:off x="12534902" y="2328212"/>
            <a:ext cx="10754265" cy="274203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r>
              <a:rPr lang="en-US" b="1">
                <a:solidFill>
                  <a:schemeClr val="tx1">
                    <a:lumMod val="20000"/>
                    <a:lumOff val="80000"/>
                  </a:schemeClr>
                </a:solidFill>
              </a:rPr>
              <a:t>The USDA can use our variables as a tool to closely monitor census tracts.</a:t>
            </a:r>
          </a:p>
          <a:p>
            <a:pPr algn="just"/>
            <a:r>
              <a:rPr lang="en-US"/>
              <a:t>For instance, the graph below can be used with a threshold to alarm the USDA of a potential LILA community when surpassing a certain level.</a:t>
            </a:r>
          </a:p>
        </p:txBody>
      </p:sp>
      <p:sp>
        <p:nvSpPr>
          <p:cNvPr id="251" name="Line"/>
          <p:cNvSpPr/>
          <p:nvPr/>
        </p:nvSpPr>
        <p:spPr>
          <a:xfrm flipV="1">
            <a:off x="1056662" y="2143674"/>
            <a:ext cx="10673396" cy="32546"/>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52" name="Line"/>
          <p:cNvSpPr/>
          <p:nvPr/>
        </p:nvSpPr>
        <p:spPr>
          <a:xfrm flipV="1">
            <a:off x="12534902" y="2143673"/>
            <a:ext cx="10754265" cy="896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pic>
        <p:nvPicPr>
          <p:cNvPr id="1026" name="Picture 2">
            <a:extLst>
              <a:ext uri="{FF2B5EF4-FFF2-40B4-BE49-F238E27FC236}">
                <a16:creationId xmlns:a16="http://schemas.microsoft.com/office/drawing/2014/main" id="{913987E1-4A20-4122-BCFF-8AEE76722C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172" y="5162550"/>
            <a:ext cx="10716532" cy="7097732"/>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DE07684-5C7E-4491-8D3F-BA2FEF45AFDC}"/>
              </a:ext>
            </a:extLst>
          </p:cNvPr>
          <p:cNvSpPr txBox="1"/>
          <p:nvPr/>
        </p:nvSpPr>
        <p:spPr>
          <a:xfrm>
            <a:off x="1052172" y="12565698"/>
            <a:ext cx="11267639" cy="10628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825500" rtl="0" fontAlgn="auto" latinLnBrk="0" hangingPunct="0">
              <a:lnSpc>
                <a:spcPct val="130000"/>
              </a:lnSpc>
              <a:spcBef>
                <a:spcPts val="0"/>
              </a:spcBef>
              <a:spcAft>
                <a:spcPts val="0"/>
              </a:spcAft>
              <a:buClrTx/>
              <a:buSzTx/>
              <a:buFontTx/>
              <a:buNone/>
              <a:tabLst/>
            </a:pPr>
            <a:r>
              <a:rPr kumimoji="0" lang="en-US" sz="1600" b="1" i="0" u="none" strike="noStrike" cap="none" spc="0" normalizeH="0" baseline="0">
                <a:ln>
                  <a:noFill/>
                </a:ln>
                <a:solidFill>
                  <a:schemeClr val="tx1">
                    <a:lumMod val="20000"/>
                    <a:lumOff val="80000"/>
                  </a:schemeClr>
                </a:solidFill>
                <a:effectLst/>
                <a:uFillTx/>
                <a:latin typeface="Lato Light"/>
                <a:ea typeface="Lato Light"/>
                <a:cs typeface="Lato Light"/>
                <a:sym typeface="Lato Regular"/>
              </a:rPr>
              <a:t>*Plotted variables are all statistically significant.</a:t>
            </a:r>
            <a:endParaRPr lang="en-US" sz="1600" b="1" i="0" u="none" strike="noStrike" cap="none" spc="0" normalizeH="0" baseline="0">
              <a:ln>
                <a:noFill/>
              </a:ln>
              <a:solidFill>
                <a:schemeClr val="tx1">
                  <a:lumMod val="20000"/>
                  <a:lumOff val="80000"/>
                </a:schemeClr>
              </a:solidFill>
              <a:effectLst/>
              <a:uFillTx/>
              <a:latin typeface="Lato Light"/>
              <a:ea typeface="Lato Light"/>
              <a:cs typeface="Lato Light"/>
            </a:endParaRPr>
          </a:p>
          <a:p>
            <a:pPr marL="0" marR="0" indent="0" algn="just" defTabSz="825500" rtl="0" fontAlgn="auto" latinLnBrk="0" hangingPunct="0">
              <a:lnSpc>
                <a:spcPct val="130000"/>
              </a:lnSpc>
              <a:spcBef>
                <a:spcPts val="0"/>
              </a:spcBef>
              <a:spcAft>
                <a:spcPts val="0"/>
              </a:spcAft>
              <a:buClrTx/>
              <a:buSzTx/>
              <a:buFontTx/>
              <a:buNone/>
              <a:tabLst/>
            </a:pPr>
            <a:r>
              <a:rPr kumimoji="0" lang="en-US" sz="1600" b="1" i="0" u="none" strike="noStrike" cap="none" spc="0" normalizeH="0" baseline="0">
                <a:ln>
                  <a:noFill/>
                </a:ln>
                <a:solidFill>
                  <a:schemeClr val="tx1">
                    <a:lumMod val="20000"/>
                    <a:lumOff val="80000"/>
                  </a:schemeClr>
                </a:solidFill>
                <a:effectLst/>
                <a:uFillTx/>
                <a:latin typeface="Lato Light"/>
                <a:ea typeface="Lato Light"/>
                <a:cs typeface="Lato Light"/>
                <a:sym typeface="Lato Regular"/>
              </a:rPr>
              <a:t>*‘Proportion of Households Using SNAP Benefits’ → Count of Households utilizing SNAP / Housing Units.</a:t>
            </a:r>
            <a:endParaRPr lang="en-US" sz="1600" b="1" i="0" u="none" strike="noStrike" cap="none" spc="0" normalizeH="0" baseline="0">
              <a:ln>
                <a:noFill/>
              </a:ln>
              <a:solidFill>
                <a:schemeClr val="tx1">
                  <a:lumMod val="20000"/>
                  <a:lumOff val="80000"/>
                </a:schemeClr>
              </a:solidFill>
              <a:effectLst/>
              <a:uFillTx/>
              <a:latin typeface="Lato Light"/>
              <a:ea typeface="Lato Light"/>
              <a:cs typeface="Lato Light"/>
            </a:endParaRPr>
          </a:p>
          <a:p>
            <a:pPr marL="0" marR="0" indent="0" algn="just" defTabSz="825500" rtl="0" fontAlgn="auto" latinLnBrk="0" hangingPunct="0">
              <a:lnSpc>
                <a:spcPct val="130000"/>
              </a:lnSpc>
              <a:spcBef>
                <a:spcPts val="0"/>
              </a:spcBef>
              <a:spcAft>
                <a:spcPts val="0"/>
              </a:spcAft>
              <a:buClrTx/>
              <a:buSzTx/>
              <a:buFontTx/>
              <a:buNone/>
              <a:tabLst/>
            </a:pPr>
            <a:r>
              <a:rPr kumimoji="0" lang="en-US" sz="1600" b="1" i="0" u="none" strike="noStrike" cap="none" spc="0" normalizeH="0" baseline="0">
                <a:ln>
                  <a:noFill/>
                </a:ln>
                <a:solidFill>
                  <a:schemeClr val="tx1">
                    <a:lumMod val="20000"/>
                    <a:lumOff val="80000"/>
                  </a:schemeClr>
                </a:solidFill>
                <a:effectLst/>
                <a:uFillTx/>
                <a:latin typeface="Lato Light"/>
                <a:ea typeface="Lato Light"/>
                <a:cs typeface="Lato Light"/>
                <a:sym typeface="Lato Regular"/>
              </a:rPr>
              <a:t>*‘Property Value’ → Average value of property per the FHFA.</a:t>
            </a:r>
            <a:endParaRPr lang="en-US" sz="1600" b="1" i="0" u="none" strike="noStrike" cap="none" spc="0" normalizeH="0" baseline="0">
              <a:ln>
                <a:noFill/>
              </a:ln>
              <a:solidFill>
                <a:schemeClr val="tx1">
                  <a:lumMod val="20000"/>
                  <a:lumOff val="80000"/>
                </a:schemeClr>
              </a:solidFill>
              <a:effectLst/>
              <a:uFillTx/>
              <a:latin typeface="Lato Light"/>
              <a:ea typeface="Lato Light"/>
              <a:cs typeface="Lato Light"/>
            </a:endParaRPr>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75756"/>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nSpc>
                <a:spcPct val="120000"/>
              </a:lnSpc>
              <a:defRPr sz="5600">
                <a:solidFill>
                  <a:srgbClr val="FFFFFF"/>
                </a:solidFill>
              </a:defRPr>
            </a:lvl1pPr>
          </a:lstStyle>
          <a:p>
            <a:r>
              <a:rPr lang="en-US"/>
              <a:t>Key Variables</a:t>
            </a:r>
            <a:endParaRP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1739259"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INSIGHTS</a:t>
            </a:r>
            <a:endParaRPr/>
          </a:p>
        </p:txBody>
      </p:sp>
      <p:sp>
        <p:nvSpPr>
          <p:cNvPr id="10" name="Oval 9">
            <a:extLst>
              <a:ext uri="{FF2B5EF4-FFF2-40B4-BE49-F238E27FC236}">
                <a16:creationId xmlns:a16="http://schemas.microsoft.com/office/drawing/2014/main" id="{423667FF-9792-0360-47EA-BA444CDB774B}"/>
              </a:ext>
            </a:extLst>
          </p:cNvPr>
          <p:cNvSpPr/>
          <p:nvPr/>
        </p:nvSpPr>
        <p:spPr>
          <a:xfrm>
            <a:off x="17993424" y="6926633"/>
            <a:ext cx="573932" cy="590144"/>
          </a:xfrm>
          <a:prstGeom prst="ellipse">
            <a:avLst/>
          </a:prstGeom>
          <a:solidFill>
            <a:srgbClr val="6AB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2" name="TextBox 1">
            <a:extLst>
              <a:ext uri="{FF2B5EF4-FFF2-40B4-BE49-F238E27FC236}">
                <a16:creationId xmlns:a16="http://schemas.microsoft.com/office/drawing/2014/main" id="{DFD31E0B-E085-624E-70C2-958F89F1A09F}"/>
              </a:ext>
            </a:extLst>
          </p:cNvPr>
          <p:cNvSpPr txBox="1"/>
          <p:nvPr/>
        </p:nvSpPr>
        <p:spPr>
          <a:xfrm>
            <a:off x="18805117" y="6927399"/>
            <a:ext cx="4293251" cy="6427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b="1"/>
              <a:t>threshold to notify agency </a:t>
            </a:r>
            <a:endParaRPr lang="en-US" sz="2700" b="1" i="0" u="none" strike="noStrike" cap="none" spc="0" normalizeH="0" baseline="0">
              <a:ln>
                <a:noFill/>
              </a:ln>
              <a:solidFill>
                <a:srgbClr val="8EA5BA"/>
              </a:solidFill>
              <a:effectLst/>
              <a:uFillTx/>
              <a:latin typeface="Lato Regular"/>
              <a:ea typeface="Lato Regular"/>
              <a:cs typeface="Lato Regular"/>
            </a:endParaRPr>
          </a:p>
        </p:txBody>
      </p:sp>
      <p:sp>
        <p:nvSpPr>
          <p:cNvPr id="5"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AB53F8D7-AB8E-6194-D90E-F42C987F5375}"/>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a:extLst>
              <a:ext uri="{FF2B5EF4-FFF2-40B4-BE49-F238E27FC236}">
                <a16:creationId xmlns:a16="http://schemas.microsoft.com/office/drawing/2014/main" id="{F5AB3F34-07DD-422E-B975-79710FECC0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65" r="22872"/>
          <a:stretch/>
        </p:blipFill>
        <p:spPr bwMode="auto">
          <a:xfrm>
            <a:off x="13242929" y="2331766"/>
            <a:ext cx="8839171" cy="10045717"/>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6D51D5C-01CB-48B3-A71E-FB7DDFBA5C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96" t="13907" r="24311" b="4161"/>
          <a:stretch/>
        </p:blipFill>
        <p:spPr bwMode="auto">
          <a:xfrm>
            <a:off x="13812255" y="9451833"/>
            <a:ext cx="2198685" cy="2696619"/>
          </a:xfrm>
          <a:prstGeom prst="rect">
            <a:avLst/>
          </a:prstGeom>
          <a:ln w="38100" cap="sq">
            <a:solidFill>
              <a:srgbClr val="000000"/>
            </a:solidFill>
            <a:miter lim="800000"/>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9E8CF12-DBDC-4BC5-A678-3E6F8FA06AEE}"/>
              </a:ext>
            </a:extLst>
          </p:cNvPr>
          <p:cNvSpPr/>
          <p:nvPr/>
        </p:nvSpPr>
        <p:spPr>
          <a:xfrm>
            <a:off x="18312299" y="3553091"/>
            <a:ext cx="1379621" cy="1636294"/>
          </a:xfrm>
          <a:prstGeom prst="rect">
            <a:avLst/>
          </a:prstGeom>
          <a:noFill/>
          <a:ln w="38100" cap="flat">
            <a:solidFill>
              <a:schemeClr val="tx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cxnSp>
        <p:nvCxnSpPr>
          <p:cNvPr id="4" name="Straight Connector 3">
            <a:extLst>
              <a:ext uri="{FF2B5EF4-FFF2-40B4-BE49-F238E27FC236}">
                <a16:creationId xmlns:a16="http://schemas.microsoft.com/office/drawing/2014/main" id="{D1785D0D-6637-4F3A-B8E8-7CE1083D1CFB}"/>
              </a:ext>
            </a:extLst>
          </p:cNvPr>
          <p:cNvCxnSpPr>
            <a:stCxn id="2058" idx="0"/>
            <a:endCxn id="2" idx="1"/>
          </p:cNvCxnSpPr>
          <p:nvPr/>
        </p:nvCxnSpPr>
        <p:spPr>
          <a:xfrm flipV="1">
            <a:off x="14911598" y="4371238"/>
            <a:ext cx="3400701" cy="5080595"/>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6" name="Straight Connector 5">
            <a:extLst>
              <a:ext uri="{FF2B5EF4-FFF2-40B4-BE49-F238E27FC236}">
                <a16:creationId xmlns:a16="http://schemas.microsoft.com/office/drawing/2014/main" id="{6BA083E1-4D9E-471B-B379-ABFB52ED2C24}"/>
              </a:ext>
            </a:extLst>
          </p:cNvPr>
          <p:cNvCxnSpPr>
            <a:stCxn id="2058" idx="3"/>
            <a:endCxn id="2" idx="2"/>
          </p:cNvCxnSpPr>
          <p:nvPr/>
        </p:nvCxnSpPr>
        <p:spPr>
          <a:xfrm flipV="1">
            <a:off x="16010940" y="5189385"/>
            <a:ext cx="2991170" cy="5610758"/>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3" name="Arrow: Right 2">
            <a:extLst>
              <a:ext uri="{FF2B5EF4-FFF2-40B4-BE49-F238E27FC236}">
                <a16:creationId xmlns:a16="http://schemas.microsoft.com/office/drawing/2014/main" id="{29B04C94-54E9-371C-4972-541D84E16EF7}"/>
              </a:ext>
            </a:extLst>
          </p:cNvPr>
          <p:cNvSpPr/>
          <p:nvPr/>
        </p:nvSpPr>
        <p:spPr>
          <a:xfrm rot="19080000">
            <a:off x="12003440" y="8708202"/>
            <a:ext cx="978407" cy="484632"/>
          </a:xfrm>
          <a:prstGeom prst="rightArrow">
            <a:avLst/>
          </a:prstGeom>
          <a:solidFill>
            <a:schemeClr val="tx1">
              <a:lumMod val="60000"/>
              <a:lumOff val="40000"/>
            </a:schemeClr>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8" name="Group 7">
            <a:extLst>
              <a:ext uri="{FF2B5EF4-FFF2-40B4-BE49-F238E27FC236}">
                <a16:creationId xmlns:a16="http://schemas.microsoft.com/office/drawing/2014/main" id="{4558E033-E5E1-0679-F949-DE5DE12CED54}"/>
              </a:ext>
            </a:extLst>
          </p:cNvPr>
          <p:cNvGrpSpPr/>
          <p:nvPr/>
        </p:nvGrpSpPr>
        <p:grpSpPr>
          <a:xfrm>
            <a:off x="1862665" y="6033518"/>
            <a:ext cx="9974872" cy="6331990"/>
            <a:chOff x="2195149" y="2902375"/>
            <a:chExt cx="9556784" cy="5832982"/>
          </a:xfrm>
        </p:grpSpPr>
        <p:pic>
          <p:nvPicPr>
            <p:cNvPr id="7" name="Picture 7" descr="Chart&#10;&#10;Description automatically generated">
              <a:extLst>
                <a:ext uri="{FF2B5EF4-FFF2-40B4-BE49-F238E27FC236}">
                  <a16:creationId xmlns:a16="http://schemas.microsoft.com/office/drawing/2014/main" id="{BCE4B349-9870-7BA3-D29E-D2A41C933C02}"/>
                </a:ext>
              </a:extLst>
            </p:cNvPr>
            <p:cNvPicPr>
              <a:picLocks noChangeAspect="1"/>
            </p:cNvPicPr>
            <p:nvPr/>
          </p:nvPicPr>
          <p:blipFill>
            <a:blip r:embed="rId5"/>
            <a:stretch>
              <a:fillRect/>
            </a:stretch>
          </p:blipFill>
          <p:spPr>
            <a:xfrm>
              <a:off x="2195149" y="2902375"/>
              <a:ext cx="9504855" cy="5832982"/>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234FBA76-AC8E-2414-25A0-12C0FB0E72F8}"/>
                </a:ext>
              </a:extLst>
            </p:cNvPr>
            <p:cNvSpPr txBox="1"/>
            <p:nvPr/>
          </p:nvSpPr>
          <p:spPr>
            <a:xfrm>
              <a:off x="5311514" y="4485416"/>
              <a:ext cx="3132305"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1200">
                  <a:solidFill>
                    <a:schemeClr val="tx2">
                      <a:lumMod val="10000"/>
                    </a:schemeClr>
                  </a:solidFill>
                </a:rPr>
                <a:t>TRUE POSITIVE (TP)</a:t>
              </a:r>
            </a:p>
          </p:txBody>
        </p:sp>
        <p:sp>
          <p:nvSpPr>
            <p:cNvPr id="16" name="TextBox 15">
              <a:extLst>
                <a:ext uri="{FF2B5EF4-FFF2-40B4-BE49-F238E27FC236}">
                  <a16:creationId xmlns:a16="http://schemas.microsoft.com/office/drawing/2014/main" id="{FCF6D3CE-AF47-5B1F-C7E5-336BEC4799C5}"/>
                </a:ext>
              </a:extLst>
            </p:cNvPr>
            <p:cNvSpPr txBox="1"/>
            <p:nvPr/>
          </p:nvSpPr>
          <p:spPr>
            <a:xfrm>
              <a:off x="8618576" y="4485942"/>
              <a:ext cx="3132305"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1200">
                  <a:solidFill>
                    <a:schemeClr val="tx2">
                      <a:lumMod val="10000"/>
                    </a:schemeClr>
                  </a:solidFill>
                </a:rPr>
                <a:t>FALSE POSITIVE (FP)</a:t>
              </a:r>
            </a:p>
          </p:txBody>
        </p:sp>
        <p:sp>
          <p:nvSpPr>
            <p:cNvPr id="17" name="TextBox 16">
              <a:extLst>
                <a:ext uri="{FF2B5EF4-FFF2-40B4-BE49-F238E27FC236}">
                  <a16:creationId xmlns:a16="http://schemas.microsoft.com/office/drawing/2014/main" id="{C5DFF95D-5A96-FFE0-463E-2EB1F1C4B0C9}"/>
                </a:ext>
              </a:extLst>
            </p:cNvPr>
            <p:cNvSpPr txBox="1"/>
            <p:nvPr/>
          </p:nvSpPr>
          <p:spPr>
            <a:xfrm>
              <a:off x="5209919" y="5798871"/>
              <a:ext cx="3132305" cy="315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1200">
                  <a:solidFill>
                    <a:schemeClr val="tx2">
                      <a:lumMod val="10000"/>
                    </a:schemeClr>
                  </a:solidFill>
                </a:rPr>
                <a:t>FALSE NEGATIVE (FN)</a:t>
              </a:r>
            </a:p>
          </p:txBody>
        </p:sp>
        <p:sp>
          <p:nvSpPr>
            <p:cNvPr id="19" name="TextBox 18">
              <a:extLst>
                <a:ext uri="{FF2B5EF4-FFF2-40B4-BE49-F238E27FC236}">
                  <a16:creationId xmlns:a16="http://schemas.microsoft.com/office/drawing/2014/main" id="{2E8789B3-477D-D3EE-0B3A-5C7B93F2276A}"/>
                </a:ext>
              </a:extLst>
            </p:cNvPr>
            <p:cNvSpPr txBox="1"/>
            <p:nvPr/>
          </p:nvSpPr>
          <p:spPr>
            <a:xfrm>
              <a:off x="8619628" y="5798920"/>
              <a:ext cx="3132305" cy="342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1200">
                  <a:solidFill>
                    <a:schemeClr val="tx2">
                      <a:lumMod val="10000"/>
                    </a:schemeClr>
                  </a:solidFill>
                </a:rPr>
                <a:t>TRUE NEGATIVE (TN)</a:t>
              </a:r>
            </a:p>
          </p:txBody>
        </p:sp>
      </p:grpSp>
      <p:sp>
        <p:nvSpPr>
          <p:cNvPr id="26" name="Donec id elit non mi porta gravida at eget metus. Sed posuere consectetur est. Donec id elit non mi porta gravida at eget metus. Sed posuere consectetur.">
            <a:extLst>
              <a:ext uri="{FF2B5EF4-FFF2-40B4-BE49-F238E27FC236}">
                <a16:creationId xmlns:a16="http://schemas.microsoft.com/office/drawing/2014/main" id="{7B8246E0-EDA9-8299-F0AF-28FA0A5E3FF7}"/>
              </a:ext>
            </a:extLst>
          </p:cNvPr>
          <p:cNvSpPr txBox="1"/>
          <p:nvPr/>
        </p:nvSpPr>
        <p:spPr>
          <a:xfrm>
            <a:off x="1771508" y="4417108"/>
            <a:ext cx="9468129" cy="2742033"/>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1pPr>
            <a:lvl2pPr marL="0" marR="0" indent="228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2pPr>
            <a:lvl3pPr marL="0" marR="0" indent="457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3pPr>
            <a:lvl4pPr marL="0" marR="0" indent="685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4pPr>
            <a:lvl5pPr marL="0" marR="0" indent="9144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5pPr>
            <a:lvl6pPr marL="0" marR="0" indent="11430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6pPr>
            <a:lvl7pPr marL="0" marR="0" indent="1371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7pPr>
            <a:lvl8pPr marL="0" marR="0" indent="1600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8pPr>
            <a:lvl9pPr marL="0" marR="0" indent="1828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9pPr>
          </a:lstStyle>
          <a:p>
            <a:pPr algn="just"/>
            <a:r>
              <a:rPr lang="en-US" b="1">
                <a:solidFill>
                  <a:schemeClr val="tx1">
                    <a:lumMod val="20000"/>
                    <a:lumOff val="80000"/>
                  </a:schemeClr>
                </a:solidFill>
              </a:rPr>
              <a:t>Accuracy: </a:t>
            </a:r>
            <a:r>
              <a:rPr lang="en-US"/>
              <a:t>Overall, how often is the classifier correct?</a:t>
            </a:r>
          </a:p>
          <a:p>
            <a:pPr algn="just"/>
            <a:r>
              <a:rPr lang="en-US" b="1">
                <a:solidFill>
                  <a:schemeClr val="tx1">
                    <a:lumMod val="20000"/>
                    <a:lumOff val="80000"/>
                  </a:schemeClr>
                </a:solidFill>
              </a:rPr>
              <a:t>Sensitivity: </a:t>
            </a:r>
            <a:r>
              <a:rPr lang="en-US"/>
              <a:t>When it predicts “LILA”, how often is it correct?</a:t>
            </a:r>
          </a:p>
          <a:p>
            <a:pPr algn="just"/>
            <a:endParaRPr lang="en-US"/>
          </a:p>
          <a:p>
            <a:pPr algn="just"/>
            <a:endParaRPr lang="en-US">
              <a:solidFill>
                <a:schemeClr val="tx1"/>
              </a:solidFill>
            </a:endParaRPr>
          </a:p>
          <a:p>
            <a:pPr algn="just"/>
            <a:endParaRPr lang="en-US">
              <a:solidFill>
                <a:srgbClr val="FFFFFF"/>
              </a:solidFill>
            </a:endParaRPr>
          </a:p>
        </p:txBody>
      </p:sp>
      <p:sp>
        <p:nvSpPr>
          <p:cNvPr id="27" name="Stacks Overflow">
            <a:extLst>
              <a:ext uri="{FF2B5EF4-FFF2-40B4-BE49-F238E27FC236}">
                <a16:creationId xmlns:a16="http://schemas.microsoft.com/office/drawing/2014/main" id="{282EA15E-BF39-FCD9-A7AC-797E783F158D}"/>
              </a:ext>
            </a:extLst>
          </p:cNvPr>
          <p:cNvSpPr txBox="1"/>
          <p:nvPr/>
        </p:nvSpPr>
        <p:spPr>
          <a:xfrm>
            <a:off x="1773707" y="3737414"/>
            <a:ext cx="9987448" cy="581441"/>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1pPr>
            <a:lvl2pPr marL="0" marR="0" indent="228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2pPr>
            <a:lvl3pPr marL="0" marR="0" indent="457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3pPr>
            <a:lvl4pPr marL="0" marR="0" indent="685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4pPr>
            <a:lvl5pPr marL="0" marR="0" indent="9144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5pPr>
            <a:lvl6pPr marL="0" marR="0" indent="11430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6pPr>
            <a:lvl7pPr marL="0" marR="0" indent="1371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7pPr>
            <a:lvl8pPr marL="0" marR="0" indent="1600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8pPr>
            <a:lvl9pPr marL="0" marR="0" indent="1828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9pPr>
          </a:lstStyle>
          <a:p>
            <a:pPr algn="l"/>
            <a:r>
              <a:rPr lang="en-US">
                <a:solidFill>
                  <a:srgbClr val="FFFFFF"/>
                </a:solidFill>
              </a:rPr>
              <a:t>Logit model measures for predicting LILA communities:</a:t>
            </a:r>
            <a:endParaRPr>
              <a:solidFill>
                <a:srgbClr val="FFFFFF"/>
              </a:solidFill>
            </a:endParaRPr>
          </a:p>
        </p:txBody>
      </p:sp>
      <p:sp>
        <p:nvSpPr>
          <p:cNvPr id="9" name="TextBox 8">
            <a:extLst>
              <a:ext uri="{FF2B5EF4-FFF2-40B4-BE49-F238E27FC236}">
                <a16:creationId xmlns:a16="http://schemas.microsoft.com/office/drawing/2014/main" id="{E104B60F-9889-B2F3-5494-9C1FFC5263EF}"/>
              </a:ext>
            </a:extLst>
          </p:cNvPr>
          <p:cNvSpPr txBox="1"/>
          <p:nvPr/>
        </p:nvSpPr>
        <p:spPr>
          <a:xfrm>
            <a:off x="13240870" y="536975"/>
            <a:ext cx="8839198" cy="1723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solidFill>
                  <a:srgbClr val="FFFFFF"/>
                </a:solidFill>
              </a:rPr>
              <a:t>Question: </a:t>
            </a:r>
            <a:r>
              <a:rPr lang="en-US">
                <a:solidFill>
                  <a:schemeClr val="tx1"/>
                </a:solidFill>
              </a:rPr>
              <a:t>Why does our model have an unusual amount of false positive classification errors? Can we discover something about these communities?</a:t>
            </a:r>
          </a:p>
        </p:txBody>
      </p:sp>
      <p:sp>
        <p:nvSpPr>
          <p:cNvPr id="11" name="presentation by eliah joe">
            <a:extLst>
              <a:ext uri="{FF2B5EF4-FFF2-40B4-BE49-F238E27FC236}">
                <a16:creationId xmlns:a16="http://schemas.microsoft.com/office/drawing/2014/main" id="{042617CF-6D65-A607-7A03-A75A982F8B09}"/>
              </a:ext>
            </a:extLst>
          </p:cNvPr>
          <p:cNvSpPr txBox="1"/>
          <p:nvPr/>
        </p:nvSpPr>
        <p:spPr>
          <a:xfrm>
            <a:off x="1855866" y="1945744"/>
            <a:ext cx="1739259"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insights</a:t>
            </a:r>
          </a:p>
        </p:txBody>
      </p:sp>
      <p:sp>
        <p:nvSpPr>
          <p:cNvPr id="12" name="Line">
            <a:extLst>
              <a:ext uri="{FF2B5EF4-FFF2-40B4-BE49-F238E27FC236}">
                <a16:creationId xmlns:a16="http://schemas.microsoft.com/office/drawing/2014/main" id="{5ACE85AD-2DBF-44E4-7E2A-2AD2901E30C7}"/>
              </a:ext>
            </a:extLst>
          </p:cNvPr>
          <p:cNvSpPr/>
          <p:nvPr/>
        </p:nvSpPr>
        <p:spPr>
          <a:xfrm>
            <a:off x="1856311" y="2529731"/>
            <a:ext cx="9522497" cy="1"/>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13" name="Today’s Science is Technology for Tomorrow. Together We Can Achieve Better Life.">
            <a:extLst>
              <a:ext uri="{FF2B5EF4-FFF2-40B4-BE49-F238E27FC236}">
                <a16:creationId xmlns:a16="http://schemas.microsoft.com/office/drawing/2014/main" id="{1B356963-044C-83C9-58E6-E5208A0EADA2}"/>
              </a:ext>
            </a:extLst>
          </p:cNvPr>
          <p:cNvSpPr txBox="1"/>
          <p:nvPr/>
        </p:nvSpPr>
        <p:spPr>
          <a:xfrm>
            <a:off x="1771004" y="2921655"/>
            <a:ext cx="11752715" cy="8321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sz="4400"/>
              <a:t>Model Output</a:t>
            </a:r>
          </a:p>
        </p:txBody>
      </p:sp>
      <p:sp>
        <p:nvSpPr>
          <p:cNvPr id="14" name="Cras justo odio, dapibus ac facilisis in, egestas eget quam. Donec sed odio dui. Nullam quis risus eget urna mollis ornare vel eu leo. Cras justo odio, dapibus ac facilisis in, egestas eget quam. Cras mattis consectetur purus sit amet fermentum. Nullam id dolor id nibh ultricies vehicula ut id elit.">
            <a:extLst>
              <a:ext uri="{FF2B5EF4-FFF2-40B4-BE49-F238E27FC236}">
                <a16:creationId xmlns:a16="http://schemas.microsoft.com/office/drawing/2014/main" id="{F8C05C01-1C96-121F-C1F8-3B2B6A6CF5DB}"/>
              </a:ext>
            </a:extLst>
          </p:cNvPr>
          <p:cNvSpPr txBox="1"/>
          <p:nvPr/>
        </p:nvSpPr>
        <p:spPr>
          <a:xfrm>
            <a:off x="19941762" y="12498660"/>
            <a:ext cx="4489881" cy="635495"/>
          </a:xfrm>
          <a:prstGeom prst="rect">
            <a:avLst/>
          </a:prstGeom>
          <a:no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US" sz="1600"/>
              <a:t>Low-Income, Low-Access (LILA) Community: </a:t>
            </a:r>
            <a:endParaRPr lang="en-US" sz="1600" b="1">
              <a:solidFill>
                <a:srgbClr val="E8EDF1"/>
              </a:solidFill>
            </a:endParaRPr>
          </a:p>
          <a:p>
            <a:r>
              <a:rPr lang="en-US" sz="1200"/>
              <a:t>Area with limited accessibility to viable, healthy food options.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White">
      <a:dk1>
        <a:srgbClr val="BA722C"/>
      </a:dk1>
      <a:lt1>
        <a:srgbClr val="8EA5BA"/>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AB2F2"/>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AB2F2"/>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24</Slides>
  <Notes>17</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Truong</dc:creator>
  <cp:revision>17</cp:revision>
  <dcterms:modified xsi:type="dcterms:W3CDTF">2022-04-15T03:56:36Z</dcterms:modified>
</cp:coreProperties>
</file>